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12192000"/>
  <p:notesSz cx="6858000" cy="9144000"/>
  <p:embeddedFontLst>
    <p:embeddedFont>
      <p:font typeface="Roboto"/>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E0A1812-C041-4776-8E3B-149D46540BFB}">
  <a:tblStyle styleId="{6E0A1812-C041-4776-8E3B-149D46540B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Roboto-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nkrate.com/loans/student-loans/fafsa-statistics/#:~:text=Approximately%2085%20percent%20of%20full,National%20Center%20for%20Education%20Statistic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nkrate.com/loans/student-loans/fafsa-statistics/#:~:text=Approximately%2085%20percent%20of%20full,National%20Center%20for%20Education%20Statistic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t>Congregational Services Division</a:t>
            </a:r>
            <a:endParaRPr sz="1700"/>
          </a:p>
          <a:p>
            <a:pPr indent="0" lvl="0" marL="0" rtl="0" algn="l">
              <a:spcBef>
                <a:spcPts val="0"/>
              </a:spcBef>
              <a:spcAft>
                <a:spcPts val="0"/>
              </a:spcAft>
              <a:buNone/>
            </a:pPr>
            <a:r>
              <a:rPr lang="en-US" sz="1700"/>
              <a:t>Addressing Needs of Churches and Schools</a:t>
            </a:r>
            <a:endParaRPr sz="1700"/>
          </a:p>
          <a:p>
            <a:pPr indent="0" lvl="0" marL="0" rtl="0" algn="l">
              <a:spcBef>
                <a:spcPts val="0"/>
              </a:spcBef>
              <a:spcAft>
                <a:spcPts val="0"/>
              </a:spcAft>
              <a:buNone/>
            </a:pPr>
            <a:r>
              <a:rPr lang="en-US" sz="1700"/>
              <a:t>Highest pain points </a:t>
            </a:r>
            <a:endParaRPr sz="1700"/>
          </a:p>
        </p:txBody>
      </p:sp>
      <p:sp>
        <p:nvSpPr>
          <p:cNvPr id="146" name="Google Shape;1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After you have defined a problem a SWOT analysis guides you to identify and build on what you do well, address what you're lacking, seize new openings, and minimize risks.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SWOT analysis of WELS schools reveal that </a:t>
            </a:r>
            <a:r>
              <a:rPr lang="en-US"/>
              <a:t>despite</a:t>
            </a:r>
            <a:r>
              <a:rPr lang="en-US"/>
              <a:t> being financially </a:t>
            </a:r>
            <a:r>
              <a:rPr lang="en-US"/>
              <a:t>malnourished</a:t>
            </a:r>
            <a:r>
              <a:rPr lang="en-US"/>
              <a:t>, we have what parents are seeking:</a:t>
            </a:r>
            <a:endParaRPr/>
          </a:p>
          <a:p>
            <a:pPr indent="-317500" lvl="0" marL="457200" rtl="0" algn="l">
              <a:spcBef>
                <a:spcPts val="0"/>
              </a:spcBef>
              <a:spcAft>
                <a:spcPts val="0"/>
              </a:spcAft>
              <a:buSzPts val="1400"/>
              <a:buChar char="●"/>
            </a:pPr>
            <a:r>
              <a:rPr lang="en-US"/>
              <a:t>Strong Academics</a:t>
            </a:r>
            <a:endParaRPr/>
          </a:p>
          <a:p>
            <a:pPr indent="-317500" lvl="0" marL="457200" rtl="0" algn="l">
              <a:spcBef>
                <a:spcPts val="0"/>
              </a:spcBef>
              <a:spcAft>
                <a:spcPts val="0"/>
              </a:spcAft>
              <a:buSzPts val="1400"/>
              <a:buChar char="●"/>
            </a:pPr>
            <a:r>
              <a:rPr lang="en-US"/>
              <a:t>Positive School Climate</a:t>
            </a:r>
            <a:endParaRPr/>
          </a:p>
          <a:p>
            <a:pPr indent="-317500" lvl="0" marL="457200" rtl="0" algn="l">
              <a:spcBef>
                <a:spcPts val="0"/>
              </a:spcBef>
              <a:spcAft>
                <a:spcPts val="0"/>
              </a:spcAft>
              <a:buSzPts val="1400"/>
              <a:buChar char="●"/>
            </a:pPr>
            <a:r>
              <a:rPr lang="en-US"/>
              <a:t>Traditional Values</a:t>
            </a:r>
            <a:endParaRPr/>
          </a:p>
          <a:p>
            <a:pPr indent="-317500" lvl="0" marL="457200" rtl="0" algn="l">
              <a:spcBef>
                <a:spcPts val="0"/>
              </a:spcBef>
              <a:spcAft>
                <a:spcPts val="0"/>
              </a:spcAft>
              <a:buSzPts val="1400"/>
              <a:buChar char="●"/>
            </a:pPr>
            <a:r>
              <a:rPr lang="en-US"/>
              <a:t>Address Spiritual Needs</a:t>
            </a:r>
            <a:endParaRPr/>
          </a:p>
          <a:p>
            <a:pPr indent="-317500" lvl="0" marL="457200" rtl="0" algn="l">
              <a:spcBef>
                <a:spcPts val="0"/>
              </a:spcBef>
              <a:spcAft>
                <a:spcPts val="0"/>
              </a:spcAft>
              <a:buSzPts val="1400"/>
              <a:buChar char="●"/>
            </a:pPr>
            <a:r>
              <a:rPr lang="en-US"/>
              <a:t>Manageable size</a:t>
            </a:r>
            <a:endParaRPr/>
          </a:p>
        </p:txBody>
      </p:sp>
      <p:sp>
        <p:nvSpPr>
          <p:cNvPr id="248" name="Google Shape;24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ceba4703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ceba47036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1ceba47036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900"/>
              <a:t>To evaluate the opportunities and threats, I used a modified PESTLE </a:t>
            </a:r>
            <a:r>
              <a:rPr lang="en-US" sz="1900"/>
              <a:t>analysis</a:t>
            </a:r>
            <a:r>
              <a:rPr lang="en-US" sz="1900"/>
              <a:t>. </a:t>
            </a:r>
            <a:endParaRPr sz="1900"/>
          </a:p>
          <a:p>
            <a:pPr indent="0" lvl="0" marL="0" rtl="0" algn="l">
              <a:spcBef>
                <a:spcPts val="0"/>
              </a:spcBef>
              <a:spcAft>
                <a:spcPts val="0"/>
              </a:spcAft>
              <a:buNone/>
            </a:pPr>
            <a:r>
              <a:rPr lang="en-US" sz="1900"/>
              <a:t>The Key Findings in the Political Economic, Social and Technological analysis can be represented as both opportunities and threats.</a:t>
            </a:r>
            <a:endParaRPr sz="1900"/>
          </a:p>
          <a:p>
            <a:pPr indent="0" lvl="0" marL="0" rtl="0" algn="l">
              <a:spcBef>
                <a:spcPts val="0"/>
              </a:spcBef>
              <a:spcAft>
                <a:spcPts val="0"/>
              </a:spcAft>
              <a:buNone/>
            </a:pPr>
            <a:r>
              <a:rPr lang="en-US" sz="1900"/>
              <a:t>For example: </a:t>
            </a:r>
            <a:r>
              <a:rPr lang="en-US" sz="1900"/>
              <a:t>School</a:t>
            </a:r>
            <a:r>
              <a:rPr lang="en-US" sz="1900"/>
              <a:t> choice impacts our schools. While it removes tuition as a barrier for enrollment, strings are always attached to </a:t>
            </a:r>
            <a:r>
              <a:rPr lang="en-US" sz="1900"/>
              <a:t>government</a:t>
            </a:r>
            <a:r>
              <a:rPr lang="en-US" sz="1900"/>
              <a:t> money.</a:t>
            </a:r>
            <a:endParaRPr sz="1900"/>
          </a:p>
        </p:txBody>
      </p:sp>
      <p:sp>
        <p:nvSpPr>
          <p:cNvPr id="278" name="Google Shape;27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t>28 years ago when I began teaching, WELS LES schools were at their high water mark</a:t>
            </a:r>
            <a:endParaRPr sz="2400"/>
          </a:p>
          <a:p>
            <a:pPr indent="0" lvl="0" marL="0" rtl="0" algn="l">
              <a:spcBef>
                <a:spcPts val="0"/>
              </a:spcBef>
              <a:spcAft>
                <a:spcPts val="0"/>
              </a:spcAft>
              <a:buNone/>
            </a:pPr>
            <a:r>
              <a:rPr lang="en-US" sz="2400"/>
              <a:t>Today, we have 30% fewer schools and 13% fewer students</a:t>
            </a:r>
            <a:endParaRPr sz="2400"/>
          </a:p>
          <a:p>
            <a:pPr indent="0" lvl="0" marL="0" rtl="0" algn="l">
              <a:spcBef>
                <a:spcPts val="0"/>
              </a:spcBef>
              <a:spcAft>
                <a:spcPts val="0"/>
              </a:spcAft>
              <a:buNone/>
            </a:pPr>
            <a:r>
              <a:rPr lang="en-US" sz="2400"/>
              <a:t>70% of schools closed since 2015 – lack of funds or lack of students</a:t>
            </a:r>
            <a:endParaRPr sz="2400"/>
          </a:p>
          <a:p>
            <a:pPr indent="0" lvl="0" marL="0" rtl="0" algn="l">
              <a:spcBef>
                <a:spcPts val="0"/>
              </a:spcBef>
              <a:spcAft>
                <a:spcPts val="0"/>
              </a:spcAft>
              <a:buNone/>
            </a:pPr>
            <a:r>
              <a:rPr lang="en-US" sz="2400"/>
              <a:t>75% charge rates that are less that ½ of the cost to educate a student</a:t>
            </a:r>
            <a:endParaRPr sz="2400"/>
          </a:p>
          <a:p>
            <a:pPr indent="0" lvl="0" marL="0" rtl="0" algn="l">
              <a:spcBef>
                <a:spcPts val="0"/>
              </a:spcBef>
              <a:spcAft>
                <a:spcPts val="0"/>
              </a:spcAft>
              <a:buClr>
                <a:schemeClr val="dk1"/>
              </a:buClr>
              <a:buFont typeface="Arial"/>
              <a:buNone/>
            </a:pPr>
            <a:r>
              <a:rPr lang="en-US" sz="2400"/>
              <a:t>Over Half of our schools charge less than $10/day for a Christian Education </a:t>
            </a:r>
            <a:endParaRPr sz="2400"/>
          </a:p>
          <a:p>
            <a:pPr indent="0" lvl="0" marL="0" rtl="0" algn="l">
              <a:spcBef>
                <a:spcPts val="0"/>
              </a:spcBef>
              <a:spcAft>
                <a:spcPts val="0"/>
              </a:spcAft>
              <a:buClr>
                <a:schemeClr val="dk1"/>
              </a:buClr>
              <a:buFont typeface="Arial"/>
              <a:buNone/>
            </a:pPr>
            <a:r>
              <a:rPr lang="en-US" sz="2400"/>
              <a:t>(1 in 5 charge less than $5 a day)</a:t>
            </a:r>
            <a:endParaRPr sz="2400"/>
          </a:p>
        </p:txBody>
      </p:sp>
      <p:sp>
        <p:nvSpPr>
          <p:cNvPr id="300" name="Google Shape;30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 schools closing down? </a:t>
            </a:r>
            <a:r>
              <a:rPr lang="en-US" sz="1600">
                <a:solidFill>
                  <a:srgbClr val="000000"/>
                </a:solidFill>
                <a:highlight>
                  <a:srgbClr val="FFFF00"/>
                </a:highlight>
                <a:latin typeface="Arial"/>
                <a:ea typeface="Arial"/>
                <a:cs typeface="Arial"/>
                <a:sym typeface="Arial"/>
              </a:rPr>
              <a:t>They don’t have enough students</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don’t they have enough students? </a:t>
            </a:r>
            <a:r>
              <a:rPr lang="en-US" sz="1600">
                <a:solidFill>
                  <a:schemeClr val="accent2"/>
                </a:solidFill>
                <a:highlight>
                  <a:schemeClr val="dk1"/>
                </a:highlight>
                <a:latin typeface="Arial"/>
                <a:ea typeface="Arial"/>
                <a:cs typeface="Arial"/>
                <a:sym typeface="Arial"/>
              </a:rPr>
              <a:t>Parents aren’t seeing the value</a:t>
            </a:r>
            <a:endParaRPr sz="1600">
              <a:solidFill>
                <a:srgbClr val="000000"/>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aren’t parents seeing the value? </a:t>
            </a:r>
            <a:r>
              <a:rPr lang="en-US" sz="1600">
                <a:solidFill>
                  <a:srgbClr val="000000"/>
                </a:solidFill>
                <a:highlight>
                  <a:srgbClr val="FFFF00"/>
                </a:highlight>
                <a:latin typeface="Arial"/>
                <a:ea typeface="Arial"/>
                <a:cs typeface="Arial"/>
                <a:sym typeface="Arial"/>
              </a:rPr>
              <a:t>Schools aren’t offering compelling programs/vision/ministry plan</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aren’t schools implementing better programs? </a:t>
            </a:r>
            <a:r>
              <a:rPr lang="en-US" sz="1600">
                <a:solidFill>
                  <a:schemeClr val="accent2"/>
                </a:solidFill>
                <a:highlight>
                  <a:schemeClr val="dk1"/>
                </a:highlight>
                <a:latin typeface="Arial"/>
                <a:ea typeface="Arial"/>
                <a:cs typeface="Arial"/>
                <a:sym typeface="Arial"/>
              </a:rPr>
              <a:t>They don’t have the money</a:t>
            </a:r>
            <a:endParaRPr sz="1600">
              <a:solidFill>
                <a:schemeClr val="accent2"/>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don’t they have enough money? </a:t>
            </a:r>
            <a:r>
              <a:rPr lang="en-US" sz="1600">
                <a:solidFill>
                  <a:srgbClr val="000000"/>
                </a:solidFill>
                <a:highlight>
                  <a:srgbClr val="FFFF00"/>
                </a:highlight>
                <a:latin typeface="Arial"/>
                <a:ea typeface="Arial"/>
                <a:cs typeface="Arial"/>
                <a:sym typeface="Arial"/>
              </a:rPr>
              <a:t>Current funding model is tapped out</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don’t they explore a different funding model? </a:t>
            </a:r>
            <a:r>
              <a:rPr lang="en-US" sz="1600">
                <a:solidFill>
                  <a:schemeClr val="accent2"/>
                </a:solidFill>
                <a:highlight>
                  <a:schemeClr val="dk1"/>
                </a:highlight>
                <a:latin typeface="Arial"/>
                <a:ea typeface="Arial"/>
                <a:cs typeface="Arial"/>
                <a:sym typeface="Arial"/>
              </a:rPr>
              <a:t>Attached to this one or aren’t aware of options</a:t>
            </a:r>
            <a:endParaRPr sz="1600">
              <a:solidFill>
                <a:srgbClr val="000000"/>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 people attached to the current model? </a:t>
            </a:r>
            <a:r>
              <a:rPr lang="en-US" sz="1600">
                <a:solidFill>
                  <a:srgbClr val="000000"/>
                </a:solidFill>
                <a:highlight>
                  <a:srgbClr val="FFFF00"/>
                </a:highlight>
                <a:latin typeface="Arial"/>
                <a:ea typeface="Arial"/>
                <a:cs typeface="Arial"/>
                <a:sym typeface="Arial"/>
              </a:rPr>
              <a:t>Don’t believe people will pay more</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 they believe that people won’t pay more? </a:t>
            </a:r>
            <a:r>
              <a:rPr lang="en-US" sz="1600">
                <a:solidFill>
                  <a:schemeClr val="accent2"/>
                </a:solidFill>
                <a:highlight>
                  <a:schemeClr val="dk1"/>
                </a:highlight>
                <a:latin typeface="Arial"/>
                <a:ea typeface="Arial"/>
                <a:cs typeface="Arial"/>
                <a:sym typeface="Arial"/>
              </a:rPr>
              <a:t>Culturally</a:t>
            </a:r>
            <a:r>
              <a:rPr lang="en-US" sz="1600">
                <a:solidFill>
                  <a:schemeClr val="accent2"/>
                </a:solidFill>
                <a:highlight>
                  <a:schemeClr val="dk1"/>
                </a:highlight>
                <a:latin typeface="Arial"/>
                <a:ea typeface="Arial"/>
                <a:cs typeface="Arial"/>
                <a:sym typeface="Arial"/>
              </a:rPr>
              <a:t> we don’t want to price anyone out of a Christian education</a:t>
            </a:r>
            <a:endParaRPr sz="1600">
              <a:solidFill>
                <a:srgbClr val="000000"/>
              </a:solidFill>
              <a:highlight>
                <a:schemeClr val="dk1"/>
              </a:highlight>
              <a:latin typeface="Arial"/>
              <a:ea typeface="Arial"/>
              <a:cs typeface="Arial"/>
              <a:sym typeface="Arial"/>
            </a:endParaRPr>
          </a:p>
          <a:p>
            <a:pPr indent="0" lvl="0" marL="0" rtl="0" algn="l">
              <a:spcBef>
                <a:spcPts val="0"/>
              </a:spcBef>
              <a:spcAft>
                <a:spcPts val="0"/>
              </a:spcAft>
              <a:buNone/>
            </a:pPr>
            <a:r>
              <a:t/>
            </a:r>
            <a:endParaRPr/>
          </a:p>
        </p:txBody>
      </p:sp>
      <p:sp>
        <p:nvSpPr>
          <p:cNvPr id="312" name="Google Shape;3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d0b7dc03a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1d0b7dc03a4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 schools closing down? </a:t>
            </a:r>
            <a:r>
              <a:rPr lang="en-US" sz="1600">
                <a:solidFill>
                  <a:srgbClr val="000000"/>
                </a:solidFill>
                <a:highlight>
                  <a:srgbClr val="FFFF00"/>
                </a:highlight>
                <a:latin typeface="Arial"/>
                <a:ea typeface="Arial"/>
                <a:cs typeface="Arial"/>
                <a:sym typeface="Arial"/>
              </a:rPr>
              <a:t>They don’t have enough students</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don’t they have enough students? </a:t>
            </a:r>
            <a:r>
              <a:rPr lang="en-US" sz="1600">
                <a:solidFill>
                  <a:schemeClr val="accent2"/>
                </a:solidFill>
                <a:highlight>
                  <a:schemeClr val="dk1"/>
                </a:highlight>
                <a:latin typeface="Arial"/>
                <a:ea typeface="Arial"/>
                <a:cs typeface="Arial"/>
                <a:sym typeface="Arial"/>
              </a:rPr>
              <a:t>Parents aren’t seeing the value</a:t>
            </a:r>
            <a:endParaRPr sz="1600">
              <a:solidFill>
                <a:srgbClr val="000000"/>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aren’t parents seeing the value? </a:t>
            </a:r>
            <a:r>
              <a:rPr lang="en-US" sz="1600">
                <a:solidFill>
                  <a:srgbClr val="000000"/>
                </a:solidFill>
                <a:highlight>
                  <a:srgbClr val="FFFF00"/>
                </a:highlight>
                <a:latin typeface="Arial"/>
                <a:ea typeface="Arial"/>
                <a:cs typeface="Arial"/>
                <a:sym typeface="Arial"/>
              </a:rPr>
              <a:t>Schools aren’t offering compelling programs/vision/ministry plan</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aren’t schools implementing better programs? </a:t>
            </a:r>
            <a:r>
              <a:rPr lang="en-US" sz="1600">
                <a:solidFill>
                  <a:schemeClr val="accent2"/>
                </a:solidFill>
                <a:highlight>
                  <a:schemeClr val="dk1"/>
                </a:highlight>
                <a:latin typeface="Arial"/>
                <a:ea typeface="Arial"/>
                <a:cs typeface="Arial"/>
                <a:sym typeface="Arial"/>
              </a:rPr>
              <a:t>They don’t have the money</a:t>
            </a:r>
            <a:endParaRPr sz="1600">
              <a:solidFill>
                <a:schemeClr val="accent2"/>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don’t they have enough money? </a:t>
            </a:r>
            <a:r>
              <a:rPr lang="en-US" sz="1600">
                <a:solidFill>
                  <a:srgbClr val="000000"/>
                </a:solidFill>
                <a:highlight>
                  <a:srgbClr val="FFFF00"/>
                </a:highlight>
                <a:latin typeface="Arial"/>
                <a:ea typeface="Arial"/>
                <a:cs typeface="Arial"/>
                <a:sym typeface="Arial"/>
              </a:rPr>
              <a:t>Current funding model is tapped out</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don’t they explore a different funding model? </a:t>
            </a:r>
            <a:r>
              <a:rPr lang="en-US" sz="1600">
                <a:solidFill>
                  <a:schemeClr val="accent2"/>
                </a:solidFill>
                <a:highlight>
                  <a:schemeClr val="dk1"/>
                </a:highlight>
                <a:latin typeface="Arial"/>
                <a:ea typeface="Arial"/>
                <a:cs typeface="Arial"/>
                <a:sym typeface="Arial"/>
              </a:rPr>
              <a:t>Attached to this one or aren’t aware of options</a:t>
            </a:r>
            <a:endParaRPr sz="1600">
              <a:solidFill>
                <a:srgbClr val="000000"/>
              </a:solidFill>
              <a:highlight>
                <a:schemeClr val="dk1"/>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rgbClr val="000000"/>
                </a:solidFill>
                <a:latin typeface="Arial"/>
                <a:ea typeface="Arial"/>
                <a:cs typeface="Arial"/>
                <a:sym typeface="Arial"/>
              </a:rPr>
              <a:t>Why are people attached to the current model? </a:t>
            </a:r>
            <a:r>
              <a:rPr lang="en-US" sz="1600">
                <a:solidFill>
                  <a:srgbClr val="000000"/>
                </a:solidFill>
                <a:highlight>
                  <a:srgbClr val="FFFF00"/>
                </a:highlight>
                <a:latin typeface="Arial"/>
                <a:ea typeface="Arial"/>
                <a:cs typeface="Arial"/>
                <a:sym typeface="Arial"/>
              </a:rPr>
              <a:t>Don’t believe people will pay more</a:t>
            </a:r>
            <a:endParaRPr sz="1600">
              <a:solidFill>
                <a:srgbClr val="000000"/>
              </a:solidFill>
              <a:highlight>
                <a:srgbClr val="FFFF00"/>
              </a:highlight>
              <a:latin typeface="Arial"/>
              <a:ea typeface="Arial"/>
              <a:cs typeface="Arial"/>
              <a:sym typeface="Arial"/>
            </a:endParaRPr>
          </a:p>
          <a:p>
            <a:pPr indent="-209550" lvl="0" marL="285750" rtl="0" algn="l">
              <a:spcBef>
                <a:spcPts val="0"/>
              </a:spcBef>
              <a:spcAft>
                <a:spcPts val="0"/>
              </a:spcAft>
              <a:buSzPts val="1600"/>
              <a:buChar char="•"/>
            </a:pPr>
            <a:r>
              <a:rPr lang="en-US" sz="1600">
                <a:solidFill>
                  <a:schemeClr val="accent2"/>
                </a:solidFill>
                <a:latin typeface="Arial"/>
                <a:ea typeface="Arial"/>
                <a:cs typeface="Arial"/>
                <a:sym typeface="Arial"/>
              </a:rPr>
              <a:t>Why do they believe that people won’t pay more? </a:t>
            </a:r>
            <a:r>
              <a:rPr lang="en-US" sz="1600">
                <a:solidFill>
                  <a:schemeClr val="accent2"/>
                </a:solidFill>
                <a:highlight>
                  <a:schemeClr val="dk1"/>
                </a:highlight>
                <a:latin typeface="Arial"/>
                <a:ea typeface="Arial"/>
                <a:cs typeface="Arial"/>
                <a:sym typeface="Arial"/>
              </a:rPr>
              <a:t>Culturally we don’t want to price anyone out of a Christian education</a:t>
            </a:r>
            <a:endParaRPr sz="1600">
              <a:solidFill>
                <a:srgbClr val="000000"/>
              </a:solidFill>
              <a:highlight>
                <a:schemeClr val="dk1"/>
              </a:highlight>
              <a:latin typeface="Arial"/>
              <a:ea typeface="Arial"/>
              <a:cs typeface="Arial"/>
              <a:sym typeface="Arial"/>
            </a:endParaRPr>
          </a:p>
          <a:p>
            <a:pPr indent="0" lvl="0" marL="0" rtl="0" algn="l">
              <a:spcBef>
                <a:spcPts val="0"/>
              </a:spcBef>
              <a:spcAft>
                <a:spcPts val="0"/>
              </a:spcAft>
              <a:buNone/>
            </a:pPr>
            <a:r>
              <a:t/>
            </a:r>
            <a:endParaRPr/>
          </a:p>
        </p:txBody>
      </p:sp>
      <p:sp>
        <p:nvSpPr>
          <p:cNvPr id="320" name="Google Shape;320;g1d0b7dc03a4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cadde2db5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cadde2db5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1cadde2db52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d0b7dc03a4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d0b7dc03a4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1d0b7dc03a4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be701b33b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be701b33b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1be701b33b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bffdabea6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bffdabea6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Stewardship - 51/285 =18% Charge Other Christian/Prospect Students full cost</a:t>
            </a:r>
            <a:endParaRPr/>
          </a:p>
        </p:txBody>
      </p:sp>
      <p:sp>
        <p:nvSpPr>
          <p:cNvPr id="370" name="Google Shape;370;g1bffdabea6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cbfbba1c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cbfbba1c0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1cbfbba1c0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c521b1e8a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c521b1e8ae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1c521b1e8ae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c521b1e8a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c521b1e8ae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1c521b1e8ae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c521b1e8ae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c521b1e8ae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1c521b1e8ae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c521b1e8ae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c521b1e8ae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1c521b1e8ae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c521b1e8a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c521b1e8a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1c521b1e8a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cb1631389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cb1631389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1cb1631389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3dbdf0fac4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3dbdf0fac4_0_2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t>Undiscussable - Feelings of Failure - generations schools have been funded through primarily offerings; generation to let the school die</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en-US" sz="1800"/>
              <a:t>Institutional Inertia -easiest to not do anything; wait and see has led many schools finances into the gutter; change to how we fund our schools is vital; Organic structure with flexibility will be needed to empower this change.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Paradigm Shift -Let go of notion there is one way to fund our schools; tuition and 3rd source undermine stewardship and first fruits giving; not everyone needs low cost tuition; providing assistance to the families that truly need it will actually free up money for other purposes. </a:t>
            </a:r>
            <a:r>
              <a:rPr lang="en-US" sz="1800" u="sng">
                <a:solidFill>
                  <a:schemeClr val="hlink"/>
                </a:solidFill>
                <a:hlinkClick r:id="rId2"/>
              </a:rPr>
              <a:t>85%</a:t>
            </a:r>
            <a:r>
              <a:rPr lang="en-US" sz="1800"/>
              <a:t> of Students in College get some kind of financial aid. That equates to 4227 students receiving aid that could afford to pay what it costs to educate a student </a:t>
            </a:r>
            <a:endParaRPr sz="1800"/>
          </a:p>
          <a:p>
            <a:pPr indent="0" lvl="0" marL="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lang="en-US" sz="1800"/>
              <a:t>Pursuing excellence-  deviating from the norm is the path to excellence, but normalizing the path to excellence could be difficult to replicate</a:t>
            </a:r>
            <a:endParaRPr sz="1800"/>
          </a:p>
        </p:txBody>
      </p:sp>
      <p:sp>
        <p:nvSpPr>
          <p:cNvPr id="494" name="Google Shape;494;g13dbdf0fac4_0_2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28d66c14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28d66c142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FInancial Model where much of the funding comes from church </a:t>
            </a:r>
            <a:r>
              <a:rPr lang="en-US"/>
              <a:t>offerings</a:t>
            </a:r>
            <a:r>
              <a:rPr lang="en-US"/>
              <a:t> and low priced tuition</a:t>
            </a:r>
            <a:endParaRPr/>
          </a:p>
          <a:p>
            <a:pPr indent="0" lvl="0" marL="0" rtl="0" algn="l">
              <a:spcBef>
                <a:spcPts val="0"/>
              </a:spcBef>
              <a:spcAft>
                <a:spcPts val="0"/>
              </a:spcAft>
              <a:buNone/>
            </a:pPr>
            <a:r>
              <a:rPr lang="en-US"/>
              <a:t>Not kept pace with:</a:t>
            </a:r>
            <a:endParaRPr/>
          </a:p>
          <a:p>
            <a:pPr indent="-317500" lvl="0" marL="457200" rtl="0" algn="l">
              <a:spcBef>
                <a:spcPts val="0"/>
              </a:spcBef>
              <a:spcAft>
                <a:spcPts val="0"/>
              </a:spcAft>
              <a:buSzPts val="1400"/>
              <a:buChar char="●"/>
            </a:pPr>
            <a:r>
              <a:rPr lang="en-US"/>
              <a:t>Expectations of parents</a:t>
            </a:r>
            <a:endParaRPr/>
          </a:p>
          <a:p>
            <a:pPr indent="-317500" lvl="0" marL="457200" rtl="0" algn="l">
              <a:spcBef>
                <a:spcPts val="0"/>
              </a:spcBef>
              <a:spcAft>
                <a:spcPts val="0"/>
              </a:spcAft>
              <a:buSzPts val="1400"/>
              <a:buChar char="●"/>
            </a:pPr>
            <a:r>
              <a:rPr lang="en-US"/>
              <a:t>Costs of doing business</a:t>
            </a:r>
            <a:endParaRPr/>
          </a:p>
          <a:p>
            <a:pPr indent="-317500" lvl="0" marL="457200" rtl="0" algn="l">
              <a:spcBef>
                <a:spcPts val="0"/>
              </a:spcBef>
              <a:spcAft>
                <a:spcPts val="0"/>
              </a:spcAft>
              <a:buSzPts val="1400"/>
              <a:buChar char="●"/>
            </a:pPr>
            <a:r>
              <a:rPr lang="en-US"/>
              <a:t>Demands for richer programming</a:t>
            </a:r>
            <a:endParaRPr/>
          </a:p>
          <a:p>
            <a:pPr indent="0" lvl="0" marL="0" rtl="0" algn="l">
              <a:spcBef>
                <a:spcPts val="0"/>
              </a:spcBef>
              <a:spcAft>
                <a:spcPts val="0"/>
              </a:spcAft>
              <a:buNone/>
            </a:pPr>
            <a:br>
              <a:rPr lang="en-US"/>
            </a:br>
            <a:r>
              <a:rPr lang="en-US"/>
              <a:t>Deep change is needed to stave off a slow death.</a:t>
            </a:r>
            <a:endParaRPr/>
          </a:p>
        </p:txBody>
      </p:sp>
      <p:sp>
        <p:nvSpPr>
          <p:cNvPr id="502" name="Google Shape;502;g128d66c142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cbfbba1c0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cbfbba1c05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t>Undiscussable - Feelings of Failure - generations schools have been funded through primarily offerings; generation to let the school die</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en-US" sz="1800"/>
              <a:t>Institutional Inertia -easiest to not do anything; wait and see has led many schools finances into the gutter; change to how we fund our schools is vital; Organic structure with flexibility will bee need to empower this change.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Paradigm Shift -Let go of notion there is one way to fund our schools; tuition and 3rd source undermine stewardship and first fruits giving; not everyone needs low cost tuition; providing assistance to the families that truly need it will actually free up money for other purposes. </a:t>
            </a:r>
            <a:r>
              <a:rPr lang="en-US" sz="1800" u="sng">
                <a:solidFill>
                  <a:schemeClr val="hlink"/>
                </a:solidFill>
                <a:hlinkClick r:id="rId2"/>
              </a:rPr>
              <a:t>85%</a:t>
            </a:r>
            <a:r>
              <a:rPr lang="en-US" sz="1800"/>
              <a:t> of Students in College get some kind of financial aid. That equates to 4227 students receiving aid that could afford to pay what it costs to educate a student </a:t>
            </a:r>
            <a:endParaRPr sz="1800"/>
          </a:p>
          <a:p>
            <a:pPr indent="0" lvl="0" marL="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lang="en-US" sz="1800"/>
              <a:t>Pursuing excellence-  deviating from the norm is the path to excellence, but normalizing the path to excellence could be difficult to replicate</a:t>
            </a:r>
            <a:endParaRPr sz="1800"/>
          </a:p>
        </p:txBody>
      </p:sp>
      <p:sp>
        <p:nvSpPr>
          <p:cNvPr id="509" name="Google Shape;509;g1cbfbba1c05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cbfbba1c05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cbfbba1c05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FInancial Model where much of the funding comes from church offerings and low priced tuition</a:t>
            </a:r>
            <a:endParaRPr/>
          </a:p>
          <a:p>
            <a:pPr indent="0" lvl="0" marL="0" rtl="0" algn="l">
              <a:spcBef>
                <a:spcPts val="0"/>
              </a:spcBef>
              <a:spcAft>
                <a:spcPts val="0"/>
              </a:spcAft>
              <a:buNone/>
            </a:pPr>
            <a:r>
              <a:rPr lang="en-US"/>
              <a:t>Not kept pace with:</a:t>
            </a:r>
            <a:endParaRPr/>
          </a:p>
          <a:p>
            <a:pPr indent="-317500" lvl="0" marL="457200" rtl="0" algn="l">
              <a:spcBef>
                <a:spcPts val="0"/>
              </a:spcBef>
              <a:spcAft>
                <a:spcPts val="0"/>
              </a:spcAft>
              <a:buSzPts val="1400"/>
              <a:buChar char="●"/>
            </a:pPr>
            <a:r>
              <a:rPr lang="en-US"/>
              <a:t>Expectations of parents</a:t>
            </a:r>
            <a:endParaRPr/>
          </a:p>
          <a:p>
            <a:pPr indent="-317500" lvl="0" marL="457200" rtl="0" algn="l">
              <a:spcBef>
                <a:spcPts val="0"/>
              </a:spcBef>
              <a:spcAft>
                <a:spcPts val="0"/>
              </a:spcAft>
              <a:buSzPts val="1400"/>
              <a:buChar char="●"/>
            </a:pPr>
            <a:r>
              <a:rPr lang="en-US"/>
              <a:t>Costs of doing business</a:t>
            </a:r>
            <a:endParaRPr/>
          </a:p>
          <a:p>
            <a:pPr indent="-317500" lvl="0" marL="457200" rtl="0" algn="l">
              <a:spcBef>
                <a:spcPts val="0"/>
              </a:spcBef>
              <a:spcAft>
                <a:spcPts val="0"/>
              </a:spcAft>
              <a:buSzPts val="1400"/>
              <a:buChar char="●"/>
            </a:pPr>
            <a:r>
              <a:rPr lang="en-US"/>
              <a:t>Demands for richer programming</a:t>
            </a:r>
            <a:endParaRPr/>
          </a:p>
          <a:p>
            <a:pPr indent="0" lvl="0" marL="0" rtl="0" algn="l">
              <a:spcBef>
                <a:spcPts val="0"/>
              </a:spcBef>
              <a:spcAft>
                <a:spcPts val="0"/>
              </a:spcAft>
              <a:buNone/>
            </a:pPr>
            <a:br>
              <a:rPr lang="en-US"/>
            </a:br>
            <a:r>
              <a:rPr lang="en-US"/>
              <a:t>Deep change is needed to stave off a slow death.</a:t>
            </a:r>
            <a:endParaRPr/>
          </a:p>
        </p:txBody>
      </p:sp>
      <p:sp>
        <p:nvSpPr>
          <p:cNvPr id="518" name="Google Shape;518;g1cbfbba1c05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cbfbba1c0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cbfbba1c05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1cbfbba1c05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cc4f17c5a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cc4f17c5a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1cc4f17c5a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cc4f17c5a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cc4f17c5ad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1cc4f17c5ad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cc4f17c5ad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cc4f17c5ad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1cc4f17c5ad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cc4f17c5ad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cc4f17c5ad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1cc4f17c5ad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c87e7ac4d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c87e7ac4d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1c87e7ac4d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d7183ac43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d7183ac43d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1d7183ac43d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cbfbba1c0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cbfbba1c05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1cbfbba1c05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d4e65353f4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d4e65353f4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1d4e65353f4_0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cf1586a281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cf1586a281_0_1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Share Current state and future state</a:t>
            </a:r>
            <a:endParaRPr/>
          </a:p>
        </p:txBody>
      </p:sp>
      <p:sp>
        <p:nvSpPr>
          <p:cNvPr id="589" name="Google Shape;589;g1cf1586a281_0_1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809fe3d49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809fe3d49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1809fe3d49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d4e65353f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d4e65353f4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Share Change management Theory info:</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solidFill>
                  <a:srgbClr val="202124"/>
                </a:solidFill>
                <a:highlight>
                  <a:srgbClr val="FFFFFF"/>
                </a:highlight>
                <a:latin typeface="Roboto"/>
                <a:ea typeface="Roboto"/>
                <a:cs typeface="Roboto"/>
                <a:sym typeface="Roboto"/>
              </a:rPr>
              <a:t>Kurt Lewin developed the change model as </a:t>
            </a:r>
            <a:r>
              <a:rPr b="1" lang="en-US" sz="1400">
                <a:solidFill>
                  <a:srgbClr val="202124"/>
                </a:solidFill>
                <a:highlight>
                  <a:srgbClr val="FFFFFF"/>
                </a:highlight>
                <a:latin typeface="Roboto"/>
                <a:ea typeface="Roboto"/>
                <a:cs typeface="Roboto"/>
                <a:sym typeface="Roboto"/>
              </a:rPr>
              <a:t>a way to illustrate how people react when facing changes in their lives</a:t>
            </a:r>
            <a:r>
              <a:rPr lang="en-US" sz="1400">
                <a:solidFill>
                  <a:srgbClr val="202124"/>
                </a:solidFill>
                <a:highlight>
                  <a:srgbClr val="FFFFFF"/>
                </a:highlight>
                <a:latin typeface="Roboto"/>
                <a:ea typeface="Roboto"/>
                <a:cs typeface="Roboto"/>
                <a:sym typeface="Roboto"/>
              </a:rPr>
              <a:t>. The three stages of this process include unfreezing (the person has an existing state), moving or changing towards new ways of being, and then refreezing into a new state altogether!</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US" sz="1400">
                <a:solidFill>
                  <a:srgbClr val="202124"/>
                </a:solidFill>
                <a:highlight>
                  <a:srgbClr val="FFFFFF"/>
                </a:highlight>
                <a:latin typeface="Roboto"/>
                <a:ea typeface="Roboto"/>
                <a:cs typeface="Roboto"/>
                <a:sym typeface="Roboto"/>
              </a:rPr>
              <a:t>In the unfreeze state, organisations that are changing need to ensure strong support exists. If not, they need to show the need for the change. Support the people through the doubts and concerns that will follow</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US" sz="1400">
                <a:solidFill>
                  <a:srgbClr val="202124"/>
                </a:solidFill>
                <a:highlight>
                  <a:srgbClr val="FFFFFF"/>
                </a:highlight>
                <a:latin typeface="Roboto"/>
                <a:ea typeface="Roboto"/>
                <a:cs typeface="Roboto"/>
                <a:sym typeface="Roboto"/>
              </a:rPr>
              <a:t>The word “ADKAR” is an acronym for the five outcomes an individual needs to achieve for a change to be successful: </a:t>
            </a:r>
            <a:r>
              <a:rPr b="1" lang="en-US" sz="1400">
                <a:solidFill>
                  <a:srgbClr val="202124"/>
                </a:solidFill>
                <a:highlight>
                  <a:srgbClr val="FFFFFF"/>
                </a:highlight>
                <a:latin typeface="Roboto"/>
                <a:ea typeface="Roboto"/>
                <a:cs typeface="Roboto"/>
                <a:sym typeface="Roboto"/>
              </a:rPr>
              <a:t>Awareness, Desire, Knowledge, Ability and Reinforcement</a:t>
            </a:r>
            <a:r>
              <a:rPr lang="en-US" sz="1400">
                <a:solidFill>
                  <a:srgbClr val="202124"/>
                </a:solidFill>
                <a:highlight>
                  <a:srgbClr val="FFFFFF"/>
                </a:highlight>
                <a:latin typeface="Roboto"/>
                <a:ea typeface="Roboto"/>
                <a:cs typeface="Roboto"/>
                <a:sym typeface="Roboto"/>
              </a:rPr>
              <a:t>. The model was developed nearly two decades ago by Prosci founder Jeff Hiatt after studying the change patterns of more than 700 organizations.</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4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400">
              <a:solidFill>
                <a:srgbClr val="202124"/>
              </a:solidFill>
              <a:highlight>
                <a:srgbClr val="FFFFFF"/>
              </a:highlight>
              <a:latin typeface="Roboto"/>
              <a:ea typeface="Roboto"/>
              <a:cs typeface="Roboto"/>
              <a:sym typeface="Roboto"/>
            </a:endParaRPr>
          </a:p>
          <a:p>
            <a:pPr indent="-317500" lvl="0" marL="457200" rtl="0" algn="l">
              <a:lnSpc>
                <a:spcPct val="150000"/>
              </a:lnSpc>
              <a:spcBef>
                <a:spcPts val="0"/>
              </a:spcBef>
              <a:spcAft>
                <a:spcPts val="0"/>
              </a:spcAft>
              <a:buClr>
                <a:schemeClr val="dk1"/>
              </a:buClr>
              <a:buSzPts val="1400"/>
              <a:buFont typeface="Calibri"/>
              <a:buChar char="●"/>
            </a:pPr>
            <a:r>
              <a:rPr lang="en-US" sz="1400"/>
              <a:t>Examine the Current Reality</a:t>
            </a:r>
            <a:endParaRPr sz="1400"/>
          </a:p>
          <a:p>
            <a:pPr indent="-317500" lvl="1" marL="914400" rtl="0" algn="l">
              <a:lnSpc>
                <a:spcPct val="150000"/>
              </a:lnSpc>
              <a:spcBef>
                <a:spcPts val="0"/>
              </a:spcBef>
              <a:spcAft>
                <a:spcPts val="0"/>
              </a:spcAft>
              <a:buClr>
                <a:schemeClr val="dk1"/>
              </a:buClr>
              <a:buSzPts val="1400"/>
              <a:buChar char="○"/>
            </a:pPr>
            <a:r>
              <a:rPr lang="en-US" sz="1400"/>
              <a:t>set the statistical stage</a:t>
            </a:r>
            <a:endParaRPr sz="1400"/>
          </a:p>
          <a:p>
            <a:pPr indent="-317500" lvl="0" marL="457200" rtl="0" algn="l">
              <a:lnSpc>
                <a:spcPct val="150000"/>
              </a:lnSpc>
              <a:spcBef>
                <a:spcPts val="0"/>
              </a:spcBef>
              <a:spcAft>
                <a:spcPts val="0"/>
              </a:spcAft>
              <a:buClr>
                <a:schemeClr val="dk1"/>
              </a:buClr>
              <a:buSzPts val="1400"/>
              <a:buFont typeface="Calibri"/>
              <a:buChar char="●"/>
            </a:pPr>
            <a:r>
              <a:rPr lang="en-US" sz="1400"/>
              <a:t>What does this Mean?</a:t>
            </a:r>
            <a:endParaRPr sz="1400"/>
          </a:p>
          <a:p>
            <a:pPr indent="-317500" lvl="1" marL="914400" rtl="0" algn="l">
              <a:lnSpc>
                <a:spcPct val="150000"/>
              </a:lnSpc>
              <a:spcBef>
                <a:spcPts val="0"/>
              </a:spcBef>
              <a:spcAft>
                <a:spcPts val="0"/>
              </a:spcAft>
              <a:buClr>
                <a:schemeClr val="dk1"/>
              </a:buClr>
              <a:buSzPts val="1400"/>
              <a:buChar char="○"/>
            </a:pPr>
            <a:r>
              <a:rPr lang="en-US" sz="1400"/>
              <a:t>Jigsaw key survey questions</a:t>
            </a:r>
            <a:endParaRPr sz="1400"/>
          </a:p>
          <a:p>
            <a:pPr indent="-317500" lvl="0" marL="457200" rtl="0" algn="l">
              <a:lnSpc>
                <a:spcPct val="150000"/>
              </a:lnSpc>
              <a:spcBef>
                <a:spcPts val="0"/>
              </a:spcBef>
              <a:spcAft>
                <a:spcPts val="0"/>
              </a:spcAft>
              <a:buClr>
                <a:schemeClr val="dk1"/>
              </a:buClr>
              <a:buSzPts val="1400"/>
              <a:buFont typeface="Calibri"/>
              <a:buChar char="●"/>
            </a:pPr>
            <a:r>
              <a:rPr lang="en-US" sz="1400"/>
              <a:t>Explore Options</a:t>
            </a:r>
            <a:endParaRPr sz="1400"/>
          </a:p>
          <a:p>
            <a:pPr indent="-317500" lvl="1" marL="914400" rtl="0" algn="l">
              <a:lnSpc>
                <a:spcPct val="150000"/>
              </a:lnSpc>
              <a:spcBef>
                <a:spcPts val="0"/>
              </a:spcBef>
              <a:spcAft>
                <a:spcPts val="0"/>
              </a:spcAft>
              <a:buClr>
                <a:schemeClr val="dk1"/>
              </a:buClr>
              <a:buSzPts val="1400"/>
              <a:buChar char="○"/>
            </a:pPr>
            <a:r>
              <a:rPr lang="en-US" sz="1400"/>
              <a:t>What solutions exist in the marketplace</a:t>
            </a:r>
            <a:endParaRPr sz="1400"/>
          </a:p>
          <a:p>
            <a:pPr indent="-317500" lvl="0" marL="457200" rtl="0" algn="l">
              <a:lnSpc>
                <a:spcPct val="150000"/>
              </a:lnSpc>
              <a:spcBef>
                <a:spcPts val="0"/>
              </a:spcBef>
              <a:spcAft>
                <a:spcPts val="0"/>
              </a:spcAft>
              <a:buClr>
                <a:schemeClr val="dk1"/>
              </a:buClr>
              <a:buSzPts val="1400"/>
              <a:buFont typeface="Calibri"/>
              <a:buChar char="●"/>
            </a:pPr>
            <a:r>
              <a:rPr lang="en-US" sz="1400"/>
              <a:t>Tackle the Change</a:t>
            </a:r>
            <a:endParaRPr sz="1400"/>
          </a:p>
          <a:p>
            <a:pPr indent="-317500" lvl="1" marL="914400" rtl="0" algn="l">
              <a:lnSpc>
                <a:spcPct val="150000"/>
              </a:lnSpc>
              <a:spcBef>
                <a:spcPts val="0"/>
              </a:spcBef>
              <a:spcAft>
                <a:spcPts val="0"/>
              </a:spcAft>
              <a:buClr>
                <a:schemeClr val="dk1"/>
              </a:buClr>
              <a:buSzPts val="1400"/>
              <a:buChar char="○"/>
            </a:pPr>
            <a:r>
              <a:rPr lang="en-US" sz="1400"/>
              <a:t>Lead your ministry through a reexamination of your practice</a:t>
            </a:r>
            <a:endParaRPr sz="1400">
              <a:solidFill>
                <a:srgbClr val="202124"/>
              </a:solidFill>
              <a:highlight>
                <a:srgbClr val="FFFFFF"/>
              </a:highlight>
              <a:latin typeface="Roboto"/>
              <a:ea typeface="Roboto"/>
              <a:cs typeface="Roboto"/>
              <a:sym typeface="Roboto"/>
            </a:endParaRPr>
          </a:p>
        </p:txBody>
      </p:sp>
      <p:sp>
        <p:nvSpPr>
          <p:cNvPr id="177" name="Google Shape;177;g1d4e65353f4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3c51a96d7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3c51a96d78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t>Fourth edition of a Sustainability Map. </a:t>
            </a:r>
            <a:endParaRPr sz="1700"/>
          </a:p>
          <a:p>
            <a:pPr indent="0" lvl="0" marL="0" rtl="0" algn="l">
              <a:spcBef>
                <a:spcPts val="0"/>
              </a:spcBef>
              <a:spcAft>
                <a:spcPts val="0"/>
              </a:spcAft>
              <a:buNone/>
            </a:pPr>
            <a:r>
              <a:rPr lang="en-US" sz="1700"/>
              <a:t>I tried to identify a best practice in each area as an initial way schools can evaluate their financial health. </a:t>
            </a:r>
            <a:endParaRPr sz="1700"/>
          </a:p>
          <a:p>
            <a:pPr indent="0" lvl="0" marL="0" rtl="0" algn="l">
              <a:spcBef>
                <a:spcPts val="0"/>
              </a:spcBef>
              <a:spcAft>
                <a:spcPts val="0"/>
              </a:spcAft>
              <a:buNone/>
            </a:pPr>
            <a:br>
              <a:rPr lang="en-US" sz="1700"/>
            </a:br>
            <a:r>
              <a:rPr lang="en-US" sz="1700"/>
              <a:t>For example: School - Tuition set by congregation</a:t>
            </a:r>
            <a:endParaRPr sz="1700"/>
          </a:p>
          <a:p>
            <a:pPr indent="0" lvl="0" marL="0" rtl="0" algn="l">
              <a:spcBef>
                <a:spcPts val="0"/>
              </a:spcBef>
              <a:spcAft>
                <a:spcPts val="0"/>
              </a:spcAft>
              <a:buNone/>
            </a:pPr>
            <a:r>
              <a:rPr lang="en-US" sz="1700"/>
              <a:t>Planned Gifts - Engage Stakeholders</a:t>
            </a:r>
            <a:endParaRPr sz="1700"/>
          </a:p>
          <a:p>
            <a:pPr indent="0" lvl="0" marL="0" rtl="0" algn="l">
              <a:spcBef>
                <a:spcPts val="0"/>
              </a:spcBef>
              <a:spcAft>
                <a:spcPts val="0"/>
              </a:spcAft>
              <a:buNone/>
            </a:pPr>
            <a:r>
              <a:rPr lang="en-US" sz="1700"/>
              <a:t>Mindsdet - allow leaders time to live in the future</a:t>
            </a:r>
            <a:endParaRPr sz="1700"/>
          </a:p>
        </p:txBody>
      </p:sp>
      <p:sp>
        <p:nvSpPr>
          <p:cNvPr id="619" name="Google Shape;619;g13c51a96d78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d0b7dc03a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d0b7dc03a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1d0b7dc03a4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d0b7dc03a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d0b7dc03a4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g1d0b7dc03a4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d0b7dc03a4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d0b7dc03a4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1d0b7dc03a4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d4e65353f4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1d4e65353f4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100">
                <a:solidFill>
                  <a:srgbClr val="040403"/>
                </a:solidFill>
                <a:highlight>
                  <a:srgbClr val="FFFFFF"/>
                </a:highlight>
                <a:latin typeface="Arial"/>
                <a:ea typeface="Arial"/>
                <a:cs typeface="Arial"/>
                <a:sym typeface="Arial"/>
              </a:rPr>
              <a:t>These discounts irrespective of what these families can afford to pay. But in fact someone must pay what it actually costs to educate these precious children.</a:t>
            </a:r>
            <a:endParaRPr sz="1100">
              <a:solidFill>
                <a:srgbClr val="040403"/>
              </a:solidFill>
              <a:highlight>
                <a:srgbClr val="FFFFFF"/>
              </a:highlight>
              <a:latin typeface="Arial"/>
              <a:ea typeface="Arial"/>
              <a:cs typeface="Arial"/>
              <a:sym typeface="Arial"/>
            </a:endParaRPr>
          </a:p>
          <a:p>
            <a:pPr indent="0" lvl="0" marL="0" rtl="0" algn="l">
              <a:spcBef>
                <a:spcPts val="1200"/>
              </a:spcBef>
              <a:spcAft>
                <a:spcPts val="0"/>
              </a:spcAft>
              <a:buNone/>
            </a:pPr>
            <a:r>
              <a:t/>
            </a:r>
            <a:endParaRPr/>
          </a:p>
        </p:txBody>
      </p:sp>
      <p:sp>
        <p:nvSpPr>
          <p:cNvPr id="652" name="Google Shape;652;g1d4e65353f4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d0b7dc03a4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d0b7dc03a4_0_1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1d0b7dc03a4_0_1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d0b7dc03a4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d0b7dc03a4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1d0b7dc03a4_0_1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d0b7dc03a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1d0b7dc03a4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61% of school have a formal process to identify school costs in the budget.</a:t>
            </a:r>
            <a:endParaRPr/>
          </a:p>
        </p:txBody>
      </p:sp>
      <p:sp>
        <p:nvSpPr>
          <p:cNvPr id="683" name="Google Shape;683;g1d0b7dc03a4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d0b7dc03a4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d0b7dc03a4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1d0b7dc03a4_0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d0b7dc03a4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d0b7dc03a4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highlight>
                  <a:srgbClr val="D9EAD3"/>
                </a:highlight>
              </a:rPr>
              <a:t>21.6 million (7200*3000 Other</a:t>
            </a:r>
            <a:endParaRPr>
              <a:highlight>
                <a:srgbClr val="D9EAD3"/>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2CC"/>
                </a:highlight>
              </a:rPr>
              <a:t>13.8 million (4600*3000) no</a:t>
            </a:r>
            <a:endParaRPr>
              <a:highlight>
                <a:srgbClr val="FFF2CC"/>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00FF00"/>
                </a:highlight>
              </a:rPr>
              <a:t>3.24 million (21.6 mil *15%) Other</a:t>
            </a:r>
            <a:endParaRPr>
              <a:highlight>
                <a:srgbClr val="00FF00"/>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F00"/>
                </a:highlight>
              </a:rPr>
              <a:t>2.07 million (13.8 * 15% No</a:t>
            </a:r>
            <a:endParaRPr>
              <a:highlight>
                <a:srgbClr val="FFFF00"/>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C9DAF8"/>
                </a:highlight>
              </a:rPr>
              <a:t>75.4 million (16400*4600) WELS</a:t>
            </a:r>
            <a:endParaRPr>
              <a:highlight>
                <a:srgbClr val="C9DAF8"/>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00FFFF"/>
                </a:highlight>
              </a:rPr>
              <a:t>$11.3 million (75.4 mil *15%) WELS</a:t>
            </a:r>
            <a:endParaRPr>
              <a:highlight>
                <a:srgbClr val="00FFFF"/>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7" name="Google Shape;697;g1d0b7dc03a4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cbfbba1c05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cbfbba1c05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US" sz="1400">
                <a:solidFill>
                  <a:srgbClr val="3A3A3A"/>
                </a:solidFill>
              </a:rPr>
              <a:t>Chartered a yacht with three friends.  Mid Atlantic a fire breaks out. Captain and crew are lost fighting the fire. You and your friends survive in a four person life raft a box of matches and the following 15 items</a:t>
            </a:r>
            <a:endParaRPr>
              <a:solidFill>
                <a:srgbClr val="3A3A3A"/>
              </a:solidFill>
            </a:endParaRPr>
          </a:p>
        </p:txBody>
      </p:sp>
      <p:sp>
        <p:nvSpPr>
          <p:cNvPr id="195" name="Google Shape;195;g1cbfbba1c05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d0b7dc03a4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d0b7dc03a4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1d0b7dc03a4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d0b7dc03a4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d0b7dc03a4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FInancial Model where much of the funding comes from church offerings and low priced tuition</a:t>
            </a:r>
            <a:endParaRPr/>
          </a:p>
          <a:p>
            <a:pPr indent="0" lvl="0" marL="0" rtl="0" algn="l">
              <a:spcBef>
                <a:spcPts val="0"/>
              </a:spcBef>
              <a:spcAft>
                <a:spcPts val="0"/>
              </a:spcAft>
              <a:buNone/>
            </a:pPr>
            <a:r>
              <a:rPr lang="en-US"/>
              <a:t>Not kept pace with:</a:t>
            </a:r>
            <a:endParaRPr/>
          </a:p>
          <a:p>
            <a:pPr indent="-317500" lvl="0" marL="457200" rtl="0" algn="l">
              <a:spcBef>
                <a:spcPts val="0"/>
              </a:spcBef>
              <a:spcAft>
                <a:spcPts val="0"/>
              </a:spcAft>
              <a:buSzPts val="1400"/>
              <a:buChar char="●"/>
            </a:pPr>
            <a:r>
              <a:rPr lang="en-US"/>
              <a:t>Expectations of parents</a:t>
            </a:r>
            <a:endParaRPr/>
          </a:p>
          <a:p>
            <a:pPr indent="-317500" lvl="0" marL="457200" rtl="0" algn="l">
              <a:spcBef>
                <a:spcPts val="0"/>
              </a:spcBef>
              <a:spcAft>
                <a:spcPts val="0"/>
              </a:spcAft>
              <a:buSzPts val="1400"/>
              <a:buChar char="●"/>
            </a:pPr>
            <a:r>
              <a:rPr lang="en-US"/>
              <a:t>Costs of doing business</a:t>
            </a:r>
            <a:endParaRPr/>
          </a:p>
          <a:p>
            <a:pPr indent="-317500" lvl="0" marL="457200" rtl="0" algn="l">
              <a:spcBef>
                <a:spcPts val="0"/>
              </a:spcBef>
              <a:spcAft>
                <a:spcPts val="0"/>
              </a:spcAft>
              <a:buSzPts val="1400"/>
              <a:buChar char="●"/>
            </a:pPr>
            <a:r>
              <a:rPr lang="en-US"/>
              <a:t>Demands for richer programming</a:t>
            </a:r>
            <a:endParaRPr/>
          </a:p>
          <a:p>
            <a:pPr indent="0" lvl="0" marL="0" rtl="0" algn="l">
              <a:spcBef>
                <a:spcPts val="0"/>
              </a:spcBef>
              <a:spcAft>
                <a:spcPts val="0"/>
              </a:spcAft>
              <a:buNone/>
            </a:pPr>
            <a:br>
              <a:rPr lang="en-US"/>
            </a:br>
            <a:r>
              <a:rPr lang="en-US"/>
              <a:t>Deep change is needed to stave off a slow death.</a:t>
            </a:r>
            <a:endParaRPr/>
          </a:p>
        </p:txBody>
      </p:sp>
      <p:sp>
        <p:nvSpPr>
          <p:cNvPr id="715" name="Google Shape;715;g1d0b7dc03a4_0_1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d0b7dc03a4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d0b7dc03a4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1d0b7dc03a4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d0b7dc03a4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1d0b7dc03a4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g1d0b7dc03a4_0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d0b7dc03a4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d0b7dc03a4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g1d0b7dc03a4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d0b7dc03a4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d0b7dc03a4_0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1d0b7dc03a4_0_1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d0b7dc03a4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d0b7dc03a4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g1d0b7dc03a4_0_1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d0b7dc03a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d0b7dc03a4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Share Current state and future state</a:t>
            </a:r>
            <a:endParaRPr/>
          </a:p>
        </p:txBody>
      </p:sp>
      <p:sp>
        <p:nvSpPr>
          <p:cNvPr id="765" name="Google Shape;765;g1d0b7dc03a4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3dbdf0fac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3dbdf0fac4_0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80000"/>
              </a:lnSpc>
              <a:spcBef>
                <a:spcPts val="1400"/>
              </a:spcBef>
              <a:spcAft>
                <a:spcPts val="0"/>
              </a:spcAft>
              <a:buClr>
                <a:schemeClr val="dk1"/>
              </a:buClr>
              <a:buSzPts val="1100"/>
              <a:buFont typeface="Arial"/>
              <a:buNone/>
            </a:pPr>
            <a:r>
              <a:rPr b="1" lang="en-US" sz="2400">
                <a:latin typeface="Arial"/>
                <a:ea typeface="Arial"/>
                <a:cs typeface="Arial"/>
                <a:sym typeface="Arial"/>
              </a:rPr>
              <a:t>Characteristics:</a:t>
            </a:r>
            <a:endParaRPr b="1" sz="2400">
              <a:latin typeface="Arial"/>
              <a:ea typeface="Arial"/>
              <a:cs typeface="Arial"/>
              <a:sym typeface="Arial"/>
            </a:endParaRPr>
          </a:p>
          <a:p>
            <a:pPr indent="0" lvl="0" marL="0" rtl="0" algn="l">
              <a:lnSpc>
                <a:spcPct val="80000"/>
              </a:lnSpc>
              <a:spcBef>
                <a:spcPts val="1200"/>
              </a:spcBef>
              <a:spcAft>
                <a:spcPts val="0"/>
              </a:spcAft>
              <a:buClr>
                <a:schemeClr val="dk1"/>
              </a:buClr>
              <a:buSzPts val="1100"/>
              <a:buFont typeface="Arial"/>
              <a:buNone/>
            </a:pPr>
            <a:r>
              <a:rPr lang="en-US" sz="2000">
                <a:latin typeface="Arial"/>
                <a:ea typeface="Arial"/>
                <a:cs typeface="Arial"/>
                <a:sym typeface="Arial"/>
              </a:rPr>
              <a:t>•</a:t>
            </a:r>
            <a:r>
              <a:rPr b="1" lang="en-US" sz="2000">
                <a:latin typeface="Arial"/>
                <a:ea typeface="Arial"/>
                <a:cs typeface="Arial"/>
                <a:sym typeface="Arial"/>
              </a:rPr>
              <a:t>Strong sense of purpose</a:t>
            </a:r>
            <a:endParaRPr b="1" sz="2000">
              <a:latin typeface="Arial"/>
              <a:ea typeface="Arial"/>
              <a:cs typeface="Arial"/>
              <a:sym typeface="Arial"/>
            </a:endParaRPr>
          </a:p>
          <a:p>
            <a:pPr indent="0" lvl="0" marL="0" rtl="0" algn="l">
              <a:lnSpc>
                <a:spcPct val="80000"/>
              </a:lnSpc>
              <a:spcBef>
                <a:spcPts val="1200"/>
              </a:spcBef>
              <a:spcAft>
                <a:spcPts val="0"/>
              </a:spcAft>
              <a:buClr>
                <a:schemeClr val="dk1"/>
              </a:buClr>
              <a:buSzPts val="1100"/>
              <a:buFont typeface="Arial"/>
              <a:buNone/>
            </a:pPr>
            <a:r>
              <a:rPr lang="en-US" sz="2000">
                <a:latin typeface="Arial"/>
                <a:ea typeface="Arial"/>
                <a:cs typeface="Arial"/>
                <a:sym typeface="Arial"/>
              </a:rPr>
              <a:t>•</a:t>
            </a:r>
            <a:r>
              <a:rPr b="1" lang="en-US" sz="2000">
                <a:latin typeface="Arial"/>
                <a:ea typeface="Arial"/>
                <a:cs typeface="Arial"/>
                <a:sym typeface="Arial"/>
              </a:rPr>
              <a:t>Focus on individual development</a:t>
            </a:r>
            <a:endParaRPr b="1" sz="2000">
              <a:latin typeface="Arial"/>
              <a:ea typeface="Arial"/>
              <a:cs typeface="Arial"/>
              <a:sym typeface="Arial"/>
            </a:endParaRPr>
          </a:p>
          <a:p>
            <a:pPr indent="0" lvl="0" marL="0" rtl="0" algn="l">
              <a:lnSpc>
                <a:spcPct val="80000"/>
              </a:lnSpc>
              <a:spcBef>
                <a:spcPts val="1200"/>
              </a:spcBef>
              <a:spcAft>
                <a:spcPts val="0"/>
              </a:spcAft>
              <a:buClr>
                <a:schemeClr val="dk1"/>
              </a:buClr>
              <a:buSzPts val="1100"/>
              <a:buFont typeface="Arial"/>
              <a:buNone/>
            </a:pPr>
            <a:r>
              <a:rPr lang="en-US" sz="2000">
                <a:latin typeface="Arial"/>
                <a:ea typeface="Arial"/>
                <a:cs typeface="Arial"/>
                <a:sym typeface="Arial"/>
              </a:rPr>
              <a:t>•</a:t>
            </a:r>
            <a:r>
              <a:rPr b="1" lang="en-US" sz="2000">
                <a:latin typeface="Arial"/>
                <a:ea typeface="Arial"/>
                <a:cs typeface="Arial"/>
                <a:sym typeface="Arial"/>
              </a:rPr>
              <a:t>Trust and openness</a:t>
            </a:r>
            <a:endParaRPr b="1" sz="2000">
              <a:latin typeface="Arial"/>
              <a:ea typeface="Arial"/>
              <a:cs typeface="Arial"/>
              <a:sym typeface="Arial"/>
            </a:endParaRPr>
          </a:p>
          <a:p>
            <a:pPr indent="0" lvl="0" marL="0" rtl="0" algn="l">
              <a:lnSpc>
                <a:spcPct val="80000"/>
              </a:lnSpc>
              <a:spcBef>
                <a:spcPts val="1200"/>
              </a:spcBef>
              <a:spcAft>
                <a:spcPts val="0"/>
              </a:spcAft>
              <a:buClr>
                <a:schemeClr val="dk1"/>
              </a:buClr>
              <a:buSzPts val="1100"/>
              <a:buFont typeface="Arial"/>
              <a:buNone/>
            </a:pPr>
            <a:r>
              <a:rPr lang="en-US" sz="2000">
                <a:latin typeface="Arial"/>
                <a:ea typeface="Arial"/>
                <a:cs typeface="Arial"/>
                <a:sym typeface="Arial"/>
              </a:rPr>
              <a:t>•</a:t>
            </a:r>
            <a:r>
              <a:rPr b="1" lang="en-US" sz="2000">
                <a:latin typeface="Arial"/>
                <a:ea typeface="Arial"/>
                <a:cs typeface="Arial"/>
                <a:sym typeface="Arial"/>
              </a:rPr>
              <a:t>Employee empowerment</a:t>
            </a:r>
            <a:endParaRPr b="1" sz="2000">
              <a:latin typeface="Arial"/>
              <a:ea typeface="Arial"/>
              <a:cs typeface="Arial"/>
              <a:sym typeface="Arial"/>
            </a:endParaRPr>
          </a:p>
          <a:p>
            <a:pPr indent="0" lvl="0" marL="0" rtl="0" algn="l">
              <a:lnSpc>
                <a:spcPct val="80000"/>
              </a:lnSpc>
              <a:spcBef>
                <a:spcPts val="1200"/>
              </a:spcBef>
              <a:spcAft>
                <a:spcPts val="0"/>
              </a:spcAft>
              <a:buClr>
                <a:schemeClr val="dk1"/>
              </a:buClr>
              <a:buSzPts val="1100"/>
              <a:buFont typeface="Arial"/>
              <a:buNone/>
            </a:pPr>
            <a:r>
              <a:rPr lang="en-US" sz="2000">
                <a:latin typeface="Arial"/>
                <a:ea typeface="Arial"/>
                <a:cs typeface="Arial"/>
                <a:sym typeface="Arial"/>
              </a:rPr>
              <a:t>•</a:t>
            </a:r>
            <a:r>
              <a:rPr b="1" lang="en-US" sz="2000">
                <a:latin typeface="Arial"/>
                <a:ea typeface="Arial"/>
                <a:cs typeface="Arial"/>
                <a:sym typeface="Arial"/>
              </a:rPr>
              <a:t>Toleration of employee expression</a:t>
            </a:r>
            <a:endParaRPr b="1" sz="2000">
              <a:latin typeface="Arial"/>
              <a:ea typeface="Arial"/>
              <a:cs typeface="Arial"/>
              <a:sym typeface="Arial"/>
            </a:endParaRPr>
          </a:p>
          <a:p>
            <a:pPr indent="0" lvl="0" marL="0" rtl="0" algn="l">
              <a:spcBef>
                <a:spcPts val="0"/>
              </a:spcBef>
              <a:spcAft>
                <a:spcPts val="0"/>
              </a:spcAft>
              <a:buNone/>
            </a:pPr>
            <a:r>
              <a:t/>
            </a:r>
            <a:endParaRPr/>
          </a:p>
        </p:txBody>
      </p:sp>
      <p:sp>
        <p:nvSpPr>
          <p:cNvPr id="786" name="Google Shape;786;g13dbdf0fac4_0_1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b4bd08b2a5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b4bd08b2a5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1b4bd08b2a5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d0b7dc03a4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d0b7dc03a4_0_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g1d0b7dc03a4_0_1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d0b7dc03a4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d0b7dc03a4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1d0b7dc03a4_0_2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d0b7dc03a4_0_2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t>Congregational Services Division</a:t>
            </a:r>
            <a:endParaRPr sz="1700"/>
          </a:p>
          <a:p>
            <a:pPr indent="0" lvl="0" marL="0" rtl="0" algn="l">
              <a:spcBef>
                <a:spcPts val="0"/>
              </a:spcBef>
              <a:spcAft>
                <a:spcPts val="0"/>
              </a:spcAft>
              <a:buNone/>
            </a:pPr>
            <a:r>
              <a:rPr lang="en-US" sz="1700"/>
              <a:t>Addressing Needs of Churches and Schools</a:t>
            </a:r>
            <a:endParaRPr sz="1700"/>
          </a:p>
          <a:p>
            <a:pPr indent="0" lvl="0" marL="0" rtl="0" algn="l">
              <a:spcBef>
                <a:spcPts val="0"/>
              </a:spcBef>
              <a:spcAft>
                <a:spcPts val="0"/>
              </a:spcAft>
              <a:buNone/>
            </a:pPr>
            <a:r>
              <a:rPr lang="en-US" sz="1700"/>
              <a:t>Highest pain points </a:t>
            </a:r>
            <a:endParaRPr sz="1700"/>
          </a:p>
        </p:txBody>
      </p:sp>
      <p:sp>
        <p:nvSpPr>
          <p:cNvPr id="816" name="Google Shape;816;g1d0b7dc03a4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3c51a96d78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13c51a96d78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13c51a96d78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what happens in January and October</a:t>
            </a:r>
            <a:endParaRPr/>
          </a:p>
        </p:txBody>
      </p:sp>
      <p:sp>
        <p:nvSpPr>
          <p:cNvPr id="832" name="Google Shape;83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809fe3d49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809fe3d498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g1809fe3d498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b4bd08b2a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b4bd08b2a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1b4bd08b2a5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d0b7dc03a4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d0b7dc03a4_0_2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1d0b7dc03a4_0_2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cf1586a28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cf1586a28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Share Change management Theory info: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Kurt Lewin developed the change model as </a:t>
            </a:r>
            <a:r>
              <a:rPr b="1" lang="en-US">
                <a:solidFill>
                  <a:srgbClr val="202124"/>
                </a:solidFill>
                <a:highlight>
                  <a:srgbClr val="FFFFFF"/>
                </a:highlight>
                <a:latin typeface="Roboto"/>
                <a:ea typeface="Roboto"/>
                <a:cs typeface="Roboto"/>
                <a:sym typeface="Roboto"/>
              </a:rPr>
              <a:t>a way to illustrate how people react when facing changes in their lives</a:t>
            </a:r>
            <a:r>
              <a:rPr lang="en-US">
                <a:solidFill>
                  <a:srgbClr val="202124"/>
                </a:solidFill>
                <a:highlight>
                  <a:srgbClr val="FFFFFF"/>
                </a:highlight>
                <a:latin typeface="Roboto"/>
                <a:ea typeface="Roboto"/>
                <a:cs typeface="Roboto"/>
                <a:sym typeface="Roboto"/>
              </a:rPr>
              <a:t>. The three stages of this process include unfreezing (the person has an existing state), moving or changing towards new ways of being, and then refreezing into a new state altogether!</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In the unfreeze state, organisations that are changing need to ensure strong support exists. If not, they need to show the need for the change. Support the people through the doubts and concerns that will follow</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The word “ADKAR” is an acronym for the five outcomes an individual needs to achieve for a change to be successful: </a:t>
            </a:r>
            <a:r>
              <a:rPr b="1" lang="en-US">
                <a:solidFill>
                  <a:srgbClr val="202124"/>
                </a:solidFill>
                <a:highlight>
                  <a:srgbClr val="FFFFFF"/>
                </a:highlight>
                <a:latin typeface="Roboto"/>
                <a:ea typeface="Roboto"/>
                <a:cs typeface="Roboto"/>
                <a:sym typeface="Roboto"/>
              </a:rPr>
              <a:t>Awareness, Desire, Knowledge, Ability and Reinforcement</a:t>
            </a:r>
            <a:r>
              <a:rPr lang="en-US">
                <a:solidFill>
                  <a:srgbClr val="202124"/>
                </a:solidFill>
                <a:highlight>
                  <a:srgbClr val="FFFFFF"/>
                </a:highlight>
                <a:latin typeface="Roboto"/>
                <a:ea typeface="Roboto"/>
                <a:cs typeface="Roboto"/>
                <a:sym typeface="Roboto"/>
              </a:rPr>
              <a:t>. The model was developed nearly two decades ago by Prosci founder Jeff Hiatt after studying the change patterns of more than 700 organizations.</a:t>
            </a:r>
            <a:endParaRPr>
              <a:solidFill>
                <a:srgbClr val="202124"/>
              </a:solidFill>
              <a:highlight>
                <a:srgbClr val="FFFFFF"/>
              </a:highlight>
              <a:latin typeface="Roboto"/>
              <a:ea typeface="Roboto"/>
              <a:cs typeface="Roboto"/>
              <a:sym typeface="Roboto"/>
            </a:endParaRPr>
          </a:p>
        </p:txBody>
      </p:sp>
      <p:sp>
        <p:nvSpPr>
          <p:cNvPr id="231" name="Google Shape;231;g1cf1586a28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descr="Celestia-R1---OverlayTitleHD.png" id="16" name="Google Shape;16;p2"/>
          <p:cNvPicPr preferRelativeResize="0"/>
          <p:nvPr/>
        </p:nvPicPr>
        <p:blipFill rotWithShape="1">
          <a:blip r:embed="rId3">
            <a:alphaModFix/>
          </a:blip>
          <a:srcRect b="0" l="0" r="0" t="0"/>
          <a:stretch/>
        </p:blipFill>
        <p:spPr>
          <a:xfrm>
            <a:off x="0" y="0"/>
            <a:ext cx="12188825" cy="6856214"/>
          </a:xfrm>
          <a:prstGeom prst="rect">
            <a:avLst/>
          </a:prstGeom>
          <a:noFill/>
          <a:ln>
            <a:noFill/>
          </a:ln>
        </p:spPr>
      </p:pic>
      <p:sp>
        <p:nvSpPr>
          <p:cNvPr id="17" name="Google Shape;17;p2"/>
          <p:cNvSpPr txBox="1"/>
          <p:nvPr>
            <p:ph type="ctrTitle"/>
          </p:nvPr>
        </p:nvSpPr>
        <p:spPr>
          <a:xfrm>
            <a:off x="3962399" y="1964267"/>
            <a:ext cx="7197726" cy="2421464"/>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800"/>
              <a:buFont typeface="Calibri"/>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 type="subTitle"/>
          </p:nvPr>
        </p:nvSpPr>
        <p:spPr>
          <a:xfrm>
            <a:off x="3962399" y="4385732"/>
            <a:ext cx="7197726" cy="1405467"/>
          </a:xfrm>
          <a:prstGeom prst="rect">
            <a:avLst/>
          </a:prstGeom>
          <a:noFill/>
          <a:ln>
            <a:noFill/>
          </a:ln>
        </p:spPr>
        <p:txBody>
          <a:bodyPr anchorCtr="0" anchor="t" bIns="45700" lIns="91425" spcFirstLastPara="1" rIns="91425" wrap="square" tIns="45700">
            <a:normAutofit/>
          </a:bodyPr>
          <a:lstStyle>
            <a:lvl1pPr lvl="0" algn="r">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p:txBody>
      </p:sp>
      <p:sp>
        <p:nvSpPr>
          <p:cNvPr id="19" name="Google Shape;19;p2"/>
          <p:cNvSpPr txBox="1"/>
          <p:nvPr>
            <p:ph idx="10" type="dt"/>
          </p:nvPr>
        </p:nvSpPr>
        <p:spPr>
          <a:xfrm>
            <a:off x="8932558"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3962399" y="5870575"/>
            <a:ext cx="4893958"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10608958"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0" name="Shape 80"/>
        <p:cNvGrpSpPr/>
        <p:nvPr/>
      </p:nvGrpSpPr>
      <p:grpSpPr>
        <a:xfrm>
          <a:off x="0" y="0"/>
          <a:ext cx="0" cy="0"/>
          <a:chOff x="0" y="0"/>
          <a:chExt cx="0" cy="0"/>
        </a:xfrm>
      </p:grpSpPr>
      <p:pic>
        <p:nvPicPr>
          <p:cNvPr descr="Celestia-R1---OverlayContentHD.png" id="81" name="Google Shape;81;p11"/>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82" name="Google Shape;82;p11"/>
          <p:cNvSpPr txBox="1"/>
          <p:nvPr>
            <p:ph type="title"/>
          </p:nvPr>
        </p:nvSpPr>
        <p:spPr>
          <a:xfrm>
            <a:off x="685800" y="4732865"/>
            <a:ext cx="1013142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p:nvPr>
            <p:ph idx="2" type="pic"/>
          </p:nvPr>
        </p:nvSpPr>
        <p:spPr>
          <a:xfrm>
            <a:off x="1371600" y="932112"/>
            <a:ext cx="8759827" cy="3164976"/>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84" name="Google Shape;84;p11"/>
          <p:cNvSpPr txBox="1"/>
          <p:nvPr>
            <p:ph idx="1" type="body"/>
          </p:nvPr>
        </p:nvSpPr>
        <p:spPr>
          <a:xfrm>
            <a:off x="685800" y="5299603"/>
            <a:ext cx="10131427"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85" name="Google Shape;85;p11"/>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1"/>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8" name="Shape 88"/>
        <p:cNvGrpSpPr/>
        <p:nvPr/>
      </p:nvGrpSpPr>
      <p:grpSpPr>
        <a:xfrm>
          <a:off x="0" y="0"/>
          <a:ext cx="0" cy="0"/>
          <a:chOff x="0" y="0"/>
          <a:chExt cx="0" cy="0"/>
        </a:xfrm>
      </p:grpSpPr>
      <p:pic>
        <p:nvPicPr>
          <p:cNvPr descr="Celestia-R1---OverlayContentHD.png" id="89" name="Google Shape;89;p12"/>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90" name="Google Shape;90;p12"/>
          <p:cNvSpPr txBox="1"/>
          <p:nvPr>
            <p:ph type="title"/>
          </p:nvPr>
        </p:nvSpPr>
        <p:spPr>
          <a:xfrm>
            <a:off x="685801" y="609601"/>
            <a:ext cx="10131427"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 type="body"/>
          </p:nvPr>
        </p:nvSpPr>
        <p:spPr>
          <a:xfrm>
            <a:off x="685800" y="4343400"/>
            <a:ext cx="10131428"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92" name="Google Shape;92;p12"/>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2"/>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2"/>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5" name="Shape 95"/>
        <p:cNvGrpSpPr/>
        <p:nvPr/>
      </p:nvGrpSpPr>
      <p:grpSpPr>
        <a:xfrm>
          <a:off x="0" y="0"/>
          <a:ext cx="0" cy="0"/>
          <a:chOff x="0" y="0"/>
          <a:chExt cx="0" cy="0"/>
        </a:xfrm>
      </p:grpSpPr>
      <p:pic>
        <p:nvPicPr>
          <p:cNvPr descr="Celestia-R1---OverlayContentHD.png" id="96" name="Google Shape;96;p13"/>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97" name="Google Shape;97;p13"/>
          <p:cNvSpPr txBox="1"/>
          <p:nvPr/>
        </p:nvSpPr>
        <p:spPr>
          <a:xfrm>
            <a:off x="10237867"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98" name="Google Shape;98;p13"/>
          <p:cNvSpPr txBox="1"/>
          <p:nvPr/>
        </p:nvSpPr>
        <p:spPr>
          <a:xfrm>
            <a:off x="488275" y="82333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99" name="Google Shape;99;p13"/>
          <p:cNvSpPr txBox="1"/>
          <p:nvPr>
            <p:ph type="title"/>
          </p:nvPr>
        </p:nvSpPr>
        <p:spPr>
          <a:xfrm>
            <a:off x="992267" y="609601"/>
            <a:ext cx="9550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3"/>
          <p:cNvSpPr txBox="1"/>
          <p:nvPr>
            <p:ph idx="1" type="body"/>
          </p:nvPr>
        </p:nvSpPr>
        <p:spPr>
          <a:xfrm>
            <a:off x="1097875" y="3352800"/>
            <a:ext cx="9339184"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800"/>
              <a:buFont typeface="Calibri"/>
              <a:buNone/>
              <a:defRPr/>
            </a:lvl1pPr>
            <a:lvl2pPr indent="-228600" lvl="1" marL="914400" algn="l">
              <a:spcBef>
                <a:spcPts val="1000"/>
              </a:spcBef>
              <a:spcAft>
                <a:spcPts val="0"/>
              </a:spcAft>
              <a:buSzPts val="1600"/>
              <a:buFont typeface="Calibri"/>
              <a:buNone/>
              <a:defRPr/>
            </a:lvl2pPr>
            <a:lvl3pPr indent="-228600" lvl="2" marL="1371600" algn="l">
              <a:spcBef>
                <a:spcPts val="1000"/>
              </a:spcBef>
              <a:spcAft>
                <a:spcPts val="0"/>
              </a:spcAft>
              <a:buSzPts val="1400"/>
              <a:buFont typeface="Calibri"/>
              <a:buNone/>
              <a:defRPr/>
            </a:lvl3pPr>
            <a:lvl4pPr indent="-228600" lvl="3" marL="1828800" algn="l">
              <a:spcBef>
                <a:spcPts val="1000"/>
              </a:spcBef>
              <a:spcAft>
                <a:spcPts val="0"/>
              </a:spcAft>
              <a:buSzPts val="1200"/>
              <a:buFont typeface="Calibri"/>
              <a:buNone/>
              <a:defRPr/>
            </a:lvl4pPr>
            <a:lvl5pPr indent="-228600" lvl="4" marL="2286000" algn="l">
              <a:spcBef>
                <a:spcPts val="1000"/>
              </a:spcBef>
              <a:spcAft>
                <a:spcPts val="0"/>
              </a:spcAft>
              <a:buSzPts val="1200"/>
              <a:buFont typeface="Calibri"/>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01" name="Google Shape;101;p13"/>
          <p:cNvSpPr txBox="1"/>
          <p:nvPr>
            <p:ph idx="2" type="body"/>
          </p:nvPr>
        </p:nvSpPr>
        <p:spPr>
          <a:xfrm>
            <a:off x="687465" y="4343400"/>
            <a:ext cx="10152367"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102" name="Google Shape;102;p13"/>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3"/>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3"/>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pic>
        <p:nvPicPr>
          <p:cNvPr descr="Celestia-R1---OverlayContentHD.png" id="106" name="Google Shape;106;p14"/>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07" name="Google Shape;107;p14"/>
          <p:cNvSpPr txBox="1"/>
          <p:nvPr>
            <p:ph type="title"/>
          </p:nvPr>
        </p:nvSpPr>
        <p:spPr>
          <a:xfrm>
            <a:off x="685802" y="3308581"/>
            <a:ext cx="10131425"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idx="1" type="body"/>
          </p:nvPr>
        </p:nvSpPr>
        <p:spPr>
          <a:xfrm>
            <a:off x="685801" y="4777381"/>
            <a:ext cx="10131426"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109" name="Google Shape;109;p14"/>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4"/>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4"/>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2" name="Shape 112"/>
        <p:cNvGrpSpPr/>
        <p:nvPr/>
      </p:nvGrpSpPr>
      <p:grpSpPr>
        <a:xfrm>
          <a:off x="0" y="0"/>
          <a:ext cx="0" cy="0"/>
          <a:chOff x="0" y="0"/>
          <a:chExt cx="0" cy="0"/>
        </a:xfrm>
      </p:grpSpPr>
      <p:pic>
        <p:nvPicPr>
          <p:cNvPr descr="Celestia-R1---OverlayContentHD.png" id="113" name="Google Shape;113;p15"/>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14" name="Google Shape;114;p15"/>
          <p:cNvSpPr txBox="1"/>
          <p:nvPr/>
        </p:nvSpPr>
        <p:spPr>
          <a:xfrm>
            <a:off x="10237867"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115" name="Google Shape;115;p15"/>
          <p:cNvSpPr txBox="1"/>
          <p:nvPr/>
        </p:nvSpPr>
        <p:spPr>
          <a:xfrm>
            <a:off x="488275" y="82333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116" name="Google Shape;116;p15"/>
          <p:cNvSpPr txBox="1"/>
          <p:nvPr>
            <p:ph type="title"/>
          </p:nvPr>
        </p:nvSpPr>
        <p:spPr>
          <a:xfrm>
            <a:off x="992267" y="609601"/>
            <a:ext cx="9550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5"/>
          <p:cNvSpPr txBox="1"/>
          <p:nvPr>
            <p:ph idx="1" type="body"/>
          </p:nvPr>
        </p:nvSpPr>
        <p:spPr>
          <a:xfrm>
            <a:off x="685800" y="3886200"/>
            <a:ext cx="10135436"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400"/>
              <a:buNone/>
              <a:defRPr b="0" sz="2400" cap="none">
                <a:solidFill>
                  <a:schemeClr val="lt1"/>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18" name="Google Shape;118;p15"/>
          <p:cNvSpPr txBox="1"/>
          <p:nvPr>
            <p:ph idx="2" type="body"/>
          </p:nvPr>
        </p:nvSpPr>
        <p:spPr>
          <a:xfrm>
            <a:off x="685799" y="4775200"/>
            <a:ext cx="10135436"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119" name="Google Shape;119;p15"/>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5"/>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5"/>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2" name="Shape 122"/>
        <p:cNvGrpSpPr/>
        <p:nvPr/>
      </p:nvGrpSpPr>
      <p:grpSpPr>
        <a:xfrm>
          <a:off x="0" y="0"/>
          <a:ext cx="0" cy="0"/>
          <a:chOff x="0" y="0"/>
          <a:chExt cx="0" cy="0"/>
        </a:xfrm>
      </p:grpSpPr>
      <p:pic>
        <p:nvPicPr>
          <p:cNvPr descr="Celestia-R1---OverlayContentHD.png" id="123" name="Google Shape;123;p16"/>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24" name="Google Shape;124;p16"/>
          <p:cNvSpPr txBox="1"/>
          <p:nvPr>
            <p:ph type="title"/>
          </p:nvPr>
        </p:nvSpPr>
        <p:spPr>
          <a:xfrm>
            <a:off x="685801" y="609601"/>
            <a:ext cx="10131427"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6"/>
          <p:cNvSpPr txBox="1"/>
          <p:nvPr>
            <p:ph idx="1" type="body"/>
          </p:nvPr>
        </p:nvSpPr>
        <p:spPr>
          <a:xfrm>
            <a:off x="685801" y="3505200"/>
            <a:ext cx="10131428"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800"/>
              <a:buNone/>
              <a:defRPr b="0" sz="2800" cap="none">
                <a:solidFill>
                  <a:schemeClr val="lt1"/>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26" name="Google Shape;126;p16"/>
          <p:cNvSpPr txBox="1"/>
          <p:nvPr>
            <p:ph idx="2" type="body"/>
          </p:nvPr>
        </p:nvSpPr>
        <p:spPr>
          <a:xfrm>
            <a:off x="685800" y="4343400"/>
            <a:ext cx="10131428"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127" name="Google Shape;127;p16"/>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6"/>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6"/>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pic>
        <p:nvPicPr>
          <p:cNvPr descr="Celestia-R1---OverlayContentHD.png" id="131" name="Google Shape;131;p17"/>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32" name="Google Shape;132;p17"/>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7"/>
          <p:cNvSpPr txBox="1"/>
          <p:nvPr>
            <p:ph idx="1" type="body"/>
          </p:nvPr>
        </p:nvSpPr>
        <p:spPr>
          <a:xfrm rot="5400000">
            <a:off x="3926947" y="-1099079"/>
            <a:ext cx="3649133" cy="10131425"/>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34" name="Google Shape;134;p17"/>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7"/>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pic>
        <p:nvPicPr>
          <p:cNvPr descr="Celestia-R1---OverlayContentHD.png" id="138" name="Google Shape;138;p18"/>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39" name="Google Shape;139;p18"/>
          <p:cNvSpPr txBox="1"/>
          <p:nvPr>
            <p:ph type="title"/>
          </p:nvPr>
        </p:nvSpPr>
        <p:spPr>
          <a:xfrm rot="5400000">
            <a:off x="7147151" y="2121124"/>
            <a:ext cx="5181601" cy="2158552"/>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8"/>
          <p:cNvSpPr txBox="1"/>
          <p:nvPr>
            <p:ph idx="1" type="body"/>
          </p:nvPr>
        </p:nvSpPr>
        <p:spPr>
          <a:xfrm rot="5400000">
            <a:off x="2011058" y="-715658"/>
            <a:ext cx="5181600" cy="7832116"/>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41" name="Google Shape;141;p18"/>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8"/>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8"/>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pic>
        <p:nvPicPr>
          <p:cNvPr descr="Celestia-R1---OverlayContentHD.png" id="23" name="Google Shape;23;p3"/>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24" name="Google Shape;24;p3"/>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pic>
        <p:nvPicPr>
          <p:cNvPr descr="Celestia-R1---OverlayContentHD.png" id="28" name="Google Shape;28;p4"/>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29" name="Google Shape;29;p4"/>
          <p:cNvSpPr txBox="1"/>
          <p:nvPr>
            <p:ph type="title"/>
          </p:nvPr>
        </p:nvSpPr>
        <p:spPr>
          <a:xfrm>
            <a:off x="685800" y="2074333"/>
            <a:ext cx="3680885"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 type="body"/>
          </p:nvPr>
        </p:nvSpPr>
        <p:spPr>
          <a:xfrm>
            <a:off x="4648201" y="609601"/>
            <a:ext cx="6169026" cy="51816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31" name="Google Shape;31;p4"/>
          <p:cNvSpPr txBox="1"/>
          <p:nvPr>
            <p:ph idx="2" type="body"/>
          </p:nvPr>
        </p:nvSpPr>
        <p:spPr>
          <a:xfrm>
            <a:off x="685800" y="3445933"/>
            <a:ext cx="3680885"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600"/>
              <a:buNone/>
              <a:defRPr sz="16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32" name="Google Shape;32;p4"/>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pic>
        <p:nvPicPr>
          <p:cNvPr descr="Celestia-R1---OverlayContentHD.png" id="36" name="Google Shape;36;p5"/>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37" name="Google Shape;37;p5"/>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39" name="Google Shape;39;p5"/>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pic>
        <p:nvPicPr>
          <p:cNvPr descr="Celestia-R1---OverlayContentHD.png" id="43" name="Google Shape;43;p6"/>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44" name="Google Shape;44;p6"/>
          <p:cNvSpPr txBox="1"/>
          <p:nvPr>
            <p:ph type="title"/>
          </p:nvPr>
        </p:nvSpPr>
        <p:spPr>
          <a:xfrm>
            <a:off x="685800" y="3308581"/>
            <a:ext cx="10131427"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000"/>
              <a:buFont typeface="Calibri"/>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 type="body"/>
          </p:nvPr>
        </p:nvSpPr>
        <p:spPr>
          <a:xfrm>
            <a:off x="685799" y="4777381"/>
            <a:ext cx="1013142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2000"/>
              <a:buNone/>
              <a:defRPr sz="2000" cap="none">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46" name="Google Shape;46;p6"/>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pic>
        <p:nvPicPr>
          <p:cNvPr descr="Celestia-R1---OverlayContentHD.png" id="50" name="Google Shape;50;p7"/>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1" name="Google Shape;51;p7"/>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 type="body"/>
          </p:nvPr>
        </p:nvSpPr>
        <p:spPr>
          <a:xfrm>
            <a:off x="685802" y="2142067"/>
            <a:ext cx="4995334" cy="3649134"/>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3" name="Google Shape;53;p7"/>
          <p:cNvSpPr txBox="1"/>
          <p:nvPr>
            <p:ph idx="2" type="body"/>
          </p:nvPr>
        </p:nvSpPr>
        <p:spPr>
          <a:xfrm>
            <a:off x="5821895" y="2142067"/>
            <a:ext cx="4995332" cy="3649133"/>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4" name="Google Shape;54;p7"/>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8"/>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 type="body"/>
          </p:nvPr>
        </p:nvSpPr>
        <p:spPr>
          <a:xfrm>
            <a:off x="973670" y="2218267"/>
            <a:ext cx="4709054"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60" name="Google Shape;60;p8"/>
          <p:cNvSpPr txBox="1"/>
          <p:nvPr>
            <p:ph idx="2" type="body"/>
          </p:nvPr>
        </p:nvSpPr>
        <p:spPr>
          <a:xfrm>
            <a:off x="685801" y="2870201"/>
            <a:ext cx="4996923"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1" name="Google Shape;61;p8"/>
          <p:cNvSpPr txBox="1"/>
          <p:nvPr>
            <p:ph idx="3" type="body"/>
          </p:nvPr>
        </p:nvSpPr>
        <p:spPr>
          <a:xfrm>
            <a:off x="6096003" y="2226734"/>
            <a:ext cx="47228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62" name="Google Shape;62;p8"/>
          <p:cNvSpPr txBox="1"/>
          <p:nvPr>
            <p:ph idx="4" type="body"/>
          </p:nvPr>
        </p:nvSpPr>
        <p:spPr>
          <a:xfrm>
            <a:off x="5823483" y="2870201"/>
            <a:ext cx="4995334"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3" name="Google Shape;63;p8"/>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pic>
        <p:nvPicPr>
          <p:cNvPr descr="Celestia-R1---OverlayContentHD.png" id="67" name="Google Shape;67;p9"/>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8" name="Google Shape;68;p9"/>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pic>
        <p:nvPicPr>
          <p:cNvPr descr="Celestia-R1---OverlayContentHD.png" id="73" name="Google Shape;73;p10"/>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74" name="Google Shape;74;p10"/>
          <p:cNvSpPr txBox="1"/>
          <p:nvPr>
            <p:ph type="title"/>
          </p:nvPr>
        </p:nvSpPr>
        <p:spPr>
          <a:xfrm>
            <a:off x="685800" y="1600200"/>
            <a:ext cx="6164653"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alibri"/>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p:nvPr>
            <p:ph idx="2" type="pic"/>
          </p:nvPr>
        </p:nvSpPr>
        <p:spPr>
          <a:xfrm>
            <a:off x="7536253" y="914400"/>
            <a:ext cx="3280974" cy="4572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76" name="Google Shape;76;p10"/>
          <p:cNvSpPr txBox="1"/>
          <p:nvPr>
            <p:ph idx="1" type="body"/>
          </p:nvPr>
        </p:nvSpPr>
        <p:spPr>
          <a:xfrm>
            <a:off x="685800" y="2971800"/>
            <a:ext cx="6164653"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77" name="Google Shape;77;p10"/>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1" name="Google Shape;11;p1"/>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lvl1pPr indent="-342900" lvl="0" marL="457200" marR="0" rtl="0" algn="l">
              <a:spcBef>
                <a:spcPts val="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30200" lvl="1" marL="914400" marR="0" rtl="0" algn="l">
              <a:spcBef>
                <a:spcPts val="10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2pPr>
            <a:lvl3pPr indent="-317500" lvl="2" marL="1371600" marR="0" rtl="0" algn="l">
              <a:spcBef>
                <a:spcPts val="10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3pPr>
            <a:lvl4pPr indent="-304800" lvl="3" marL="18288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4pPr>
            <a:lvl5pPr indent="-304800" lvl="4" marL="22860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5pPr>
            <a:lvl6pPr indent="-304800" lvl="5" marL="27432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6pPr>
            <a:lvl7pPr indent="-304800" lvl="6" marL="32004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7pPr>
            <a:lvl8pPr indent="-304800" lvl="7" marL="36576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8pPr>
            <a:lvl9pPr indent="-304800" lvl="8" marL="4114800" marR="0" rtl="0" algn="l">
              <a:spcBef>
                <a:spcPts val="1000"/>
              </a:spcBef>
              <a:spcAft>
                <a:spcPts val="100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Calibri"/>
                <a:ea typeface="Calibri"/>
                <a:cs typeface="Calibri"/>
                <a:sym typeface="Calibri"/>
              </a:defRPr>
            </a:lvl1pPr>
            <a:lvl2pPr indent="0" lvl="1" marL="0" marR="0" rtl="0" algn="r">
              <a:spcBef>
                <a:spcPts val="0"/>
              </a:spcBef>
              <a:buNone/>
              <a:defRPr b="0" i="0" sz="1000" u="none" cap="none" strike="noStrike">
                <a:solidFill>
                  <a:schemeClr val="lt1"/>
                </a:solidFill>
                <a:latin typeface="Calibri"/>
                <a:ea typeface="Calibri"/>
                <a:cs typeface="Calibri"/>
                <a:sym typeface="Calibri"/>
              </a:defRPr>
            </a:lvl2pPr>
            <a:lvl3pPr indent="0" lvl="2" marL="0" marR="0" rtl="0" algn="r">
              <a:spcBef>
                <a:spcPts val="0"/>
              </a:spcBef>
              <a:buNone/>
              <a:defRPr b="0" i="0" sz="1000" u="none" cap="none" strike="noStrike">
                <a:solidFill>
                  <a:schemeClr val="lt1"/>
                </a:solidFill>
                <a:latin typeface="Calibri"/>
                <a:ea typeface="Calibri"/>
                <a:cs typeface="Calibri"/>
                <a:sym typeface="Calibri"/>
              </a:defRPr>
            </a:lvl3pPr>
            <a:lvl4pPr indent="0" lvl="3" marL="0" marR="0" rtl="0" algn="r">
              <a:spcBef>
                <a:spcPts val="0"/>
              </a:spcBef>
              <a:buNone/>
              <a:defRPr b="0" i="0" sz="1000" u="none" cap="none" strike="noStrike">
                <a:solidFill>
                  <a:schemeClr val="lt1"/>
                </a:solidFill>
                <a:latin typeface="Calibri"/>
                <a:ea typeface="Calibri"/>
                <a:cs typeface="Calibri"/>
                <a:sym typeface="Calibri"/>
              </a:defRPr>
            </a:lvl4pPr>
            <a:lvl5pPr indent="0" lvl="4" marL="0" marR="0" rtl="0" algn="r">
              <a:spcBef>
                <a:spcPts val="0"/>
              </a:spcBef>
              <a:buNone/>
              <a:defRPr b="0" i="0" sz="1000" u="none" cap="none" strike="noStrike">
                <a:solidFill>
                  <a:schemeClr val="lt1"/>
                </a:solidFill>
                <a:latin typeface="Calibri"/>
                <a:ea typeface="Calibri"/>
                <a:cs typeface="Calibri"/>
                <a:sym typeface="Calibri"/>
              </a:defRPr>
            </a:lvl5pPr>
            <a:lvl6pPr indent="0" lvl="5" marL="0" marR="0" rtl="0" algn="r">
              <a:spcBef>
                <a:spcPts val="0"/>
              </a:spcBef>
              <a:buNone/>
              <a:defRPr b="0" i="0" sz="1000" u="none" cap="none" strike="noStrike">
                <a:solidFill>
                  <a:schemeClr val="lt1"/>
                </a:solidFill>
                <a:latin typeface="Calibri"/>
                <a:ea typeface="Calibri"/>
                <a:cs typeface="Calibri"/>
                <a:sym typeface="Calibri"/>
              </a:defRPr>
            </a:lvl6pPr>
            <a:lvl7pPr indent="0" lvl="6" marL="0" marR="0" rtl="0" algn="r">
              <a:spcBef>
                <a:spcPts val="0"/>
              </a:spcBef>
              <a:buNone/>
              <a:defRPr b="0" i="0" sz="1000" u="none" cap="none" strike="noStrike">
                <a:solidFill>
                  <a:schemeClr val="lt1"/>
                </a:solidFill>
                <a:latin typeface="Calibri"/>
                <a:ea typeface="Calibri"/>
                <a:cs typeface="Calibri"/>
                <a:sym typeface="Calibri"/>
              </a:defRPr>
            </a:lvl7pPr>
            <a:lvl8pPr indent="0" lvl="7" marL="0" marR="0" rtl="0" algn="r">
              <a:spcBef>
                <a:spcPts val="0"/>
              </a:spcBef>
              <a:buNone/>
              <a:defRPr b="0" i="0" sz="1000" u="none" cap="none" strike="noStrike">
                <a:solidFill>
                  <a:schemeClr val="lt1"/>
                </a:solidFill>
                <a:latin typeface="Calibri"/>
                <a:ea typeface="Calibri"/>
                <a:cs typeface="Calibri"/>
                <a:sym typeface="Calibri"/>
              </a:defRPr>
            </a:lvl8pPr>
            <a:lvl9pPr indent="0" lvl="8" marL="0" marR="0" rtl="0" algn="r">
              <a:spcBef>
                <a:spcPts val="0"/>
              </a:spcBef>
              <a:buNone/>
              <a:defRPr b="0" i="0" sz="10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rive.google.com/drive/folders/18QnGmWPQUnEwIyGpo4RY4Wifs8oGc79C?usp=share_link" TargetMode="External"/><Relationship Id="rId4" Type="http://schemas.openxmlformats.org/officeDocument/2006/relationships/image" Target="../media/image6.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hyperlink" Target="https://graceworksministries.org/towards-a-lutheran-theology-of-tuition-and-financial-aid-for-christian-school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docs.google.com/forms/d/e/1FAIpQLScZSXIOSaSnI0SejtmwZPlgHmKjrGulEVx3bFyf16YnqpVd1g/viewform?usp=sf_link" TargetMode="External"/><Relationship Id="rId4" Type="http://schemas.openxmlformats.org/officeDocument/2006/relationships/image" Target="../media/image54.png"/><Relationship Id="rId5" Type="http://schemas.openxmlformats.org/officeDocument/2006/relationships/image" Target="../media/image37.png"/><Relationship Id="rId6"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png"/><Relationship Id="rId4" Type="http://schemas.openxmlformats.org/officeDocument/2006/relationships/image" Target="../media/image50.png"/><Relationship Id="rId5"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graceworksministries.org/towards-a-lutheran-theology-of-tuition-and-financial-aid-for-christian-schools/" TargetMode="Externa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7.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hyperlink" Target="https://www.nais.org/magazine/independent-school/spring-2010/a-game-changing-model-for-financially-sustainable/" TargetMode="External"/><Relationship Id="rId4" Type="http://schemas.openxmlformats.org/officeDocument/2006/relationships/hyperlink" Target="https://welscongregationalservices.net/missioninsite-know-your-audience/" TargetMode="External"/><Relationship Id="rId5"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3.png"/><Relationship Id="rId4" Type="http://schemas.openxmlformats.org/officeDocument/2006/relationships/hyperlink" Target="https://docs.google.com/spreadsheets/d/1Ms6Vj7MEnVRTeWnvYm7DgbwfHEVal9TTJHE1lxJ_Cu0/edit?usp=sharin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2.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1.png"/><Relationship Id="rId4" Type="http://schemas.openxmlformats.org/officeDocument/2006/relationships/hyperlink" Target="https://connected.wildflowerschools.org/series/4699674/posts/4396562-flexible-tuition-model-overvie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static1.squarespace.com/static/596cf8866b8f5b88b9e5a874/t/5a2579ae085229cadef302b1/1512405423398/ThriveabilityDec1+%281%29.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78.png"/><Relationship Id="rId4" Type="http://schemas.openxmlformats.org/officeDocument/2006/relationships/hyperlink" Target="https://wels.net/giving/ministry-of-christian-giving/stewardship/" TargetMode="External"/><Relationship Id="rId5"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79.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www.brotherhoodmutual.com/resources/podcasts/leadership-lessons/larry-taylor/" TargetMode="Externa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6.pn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2.png"/></Relationships>
</file>

<file path=ppt/slides/_rels/slide62.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hyperlink" Target="https://docs.google.com/forms/d/e/1FAIpQLScZSXIOSaSnI0SejtmwZPlgHmKjrGulEVx3bFyf16YnqpVd1g/viewform?usp=sf_link" TargetMode="External"/><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hyperlink" Target="mailto:paul.patterson@wels.net" TargetMode="External"/><Relationship Id="rId4" Type="http://schemas.openxmlformats.org/officeDocument/2006/relationships/hyperlink" Target="mailto:paul.patterson@wels.net" TargetMode="External"/><Relationship Id="rId9" Type="http://schemas.openxmlformats.org/officeDocument/2006/relationships/image" Target="../media/image17.png"/><Relationship Id="rId5" Type="http://schemas.openxmlformats.org/officeDocument/2006/relationships/hyperlink" Target="mailto:paul.patterson@wels.net" TargetMode="External"/><Relationship Id="rId6" Type="http://schemas.openxmlformats.org/officeDocument/2006/relationships/hyperlink" Target="mailto:paul.patterson@wels.net" TargetMode="External"/><Relationship Id="rId7" Type="http://schemas.openxmlformats.org/officeDocument/2006/relationships/hyperlink" Target="https://drive.google.com/drive/folders/18QnGmWPQUnEwIyGpo4RY4Wifs8oGc79C?usp=share_link" TargetMode="External"/><Relationship Id="rId8"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p:cNvSpPr txBox="1"/>
          <p:nvPr>
            <p:ph type="ctrTitle"/>
          </p:nvPr>
        </p:nvSpPr>
        <p:spPr>
          <a:xfrm>
            <a:off x="3567825" y="1659475"/>
            <a:ext cx="7592100" cy="1853400"/>
          </a:xfrm>
          <a:prstGeom prst="rect">
            <a:avLst/>
          </a:prstGeom>
          <a:noFill/>
          <a:ln>
            <a:noFill/>
          </a:ln>
        </p:spPr>
        <p:txBody>
          <a:bodyPr anchorCtr="0" anchor="b" bIns="45700" lIns="91425" spcFirstLastPara="1" rIns="91425" wrap="square" tIns="45700">
            <a:normAutofit fontScale="90000"/>
          </a:bodyPr>
          <a:lstStyle/>
          <a:p>
            <a:pPr indent="0" lvl="0" marL="0" rtl="0" algn="r">
              <a:spcBef>
                <a:spcPts val="0"/>
              </a:spcBef>
              <a:spcAft>
                <a:spcPts val="0"/>
              </a:spcAft>
              <a:buClr>
                <a:schemeClr val="lt1"/>
              </a:buClr>
              <a:buSzPct val="100000"/>
              <a:buFont typeface="Calibri"/>
              <a:buNone/>
            </a:pPr>
            <a:r>
              <a:rPr b="1" lang="en-US" sz="5400"/>
              <a:t>OPENING MINDS TO CLOSING THE FUNDING GAP  </a:t>
            </a:r>
            <a:endParaRPr/>
          </a:p>
        </p:txBody>
      </p:sp>
      <p:sp>
        <p:nvSpPr>
          <p:cNvPr id="149" name="Google Shape;149;p19"/>
          <p:cNvSpPr txBox="1"/>
          <p:nvPr>
            <p:ph idx="1" type="subTitle"/>
          </p:nvPr>
        </p:nvSpPr>
        <p:spPr>
          <a:xfrm>
            <a:off x="3962399" y="3852331"/>
            <a:ext cx="7197600" cy="19104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3600"/>
              <a:buNone/>
            </a:pPr>
            <a:r>
              <a:rPr lang="en-US" sz="3600" cap="none"/>
              <a:t>Addressing the Financial Sustainability of WELS Schools</a:t>
            </a:r>
            <a:endParaRPr/>
          </a:p>
          <a:p>
            <a:pPr indent="0" lvl="0" marL="0" rtl="0" algn="r">
              <a:spcBef>
                <a:spcPts val="1000"/>
              </a:spcBef>
              <a:spcAft>
                <a:spcPts val="0"/>
              </a:spcAft>
              <a:buSzPts val="3600"/>
              <a:buNone/>
            </a:pPr>
            <a:r>
              <a:rPr lang="en-US" sz="3600" cap="none"/>
              <a:t>Paul R. Patterson</a:t>
            </a:r>
            <a:endParaRPr/>
          </a:p>
        </p:txBody>
      </p:sp>
      <p:sp>
        <p:nvSpPr>
          <p:cNvPr id="150" name="Google Shape;150;p19"/>
          <p:cNvSpPr txBox="1"/>
          <p:nvPr/>
        </p:nvSpPr>
        <p:spPr>
          <a:xfrm>
            <a:off x="8018675" y="5192475"/>
            <a:ext cx="45048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4000">
              <a:solidFill>
                <a:schemeClr val="lt1"/>
              </a:solidFill>
              <a:latin typeface="Calibri"/>
              <a:ea typeface="Calibri"/>
              <a:cs typeface="Calibri"/>
              <a:sym typeface="Calibri"/>
            </a:endParaRPr>
          </a:p>
          <a:p>
            <a:pPr indent="0" lvl="0" marL="0" rtl="0" algn="l">
              <a:spcBef>
                <a:spcPts val="0"/>
              </a:spcBef>
              <a:spcAft>
                <a:spcPts val="0"/>
              </a:spcAft>
              <a:buNone/>
            </a:pPr>
            <a:r>
              <a:rPr b="1" lang="en-US" sz="3300">
                <a:solidFill>
                  <a:schemeClr val="lt1"/>
                </a:solidFill>
                <a:latin typeface="Calibri"/>
                <a:ea typeface="Calibri"/>
                <a:cs typeface="Calibri"/>
                <a:sym typeface="Calibri"/>
              </a:rPr>
              <a:t>January 2023</a:t>
            </a:r>
            <a:endParaRPr b="1" sz="3300">
              <a:solidFill>
                <a:schemeClr val="lt1"/>
              </a:solidFill>
              <a:latin typeface="Calibri"/>
              <a:ea typeface="Calibri"/>
              <a:cs typeface="Calibri"/>
              <a:sym typeface="Calibri"/>
            </a:endParaRPr>
          </a:p>
        </p:txBody>
      </p:sp>
      <p:pic>
        <p:nvPicPr>
          <p:cNvPr id="151" name="Google Shape;151;p19">
            <a:hlinkClick r:id="rId3"/>
          </p:cNvPr>
          <p:cNvPicPr preferRelativeResize="0"/>
          <p:nvPr/>
        </p:nvPicPr>
        <p:blipFill>
          <a:blip r:embed="rId4">
            <a:alphaModFix/>
          </a:blip>
          <a:stretch>
            <a:fillRect/>
          </a:stretch>
        </p:blipFill>
        <p:spPr>
          <a:xfrm>
            <a:off x="2599075" y="4527625"/>
            <a:ext cx="1862627" cy="1853400"/>
          </a:xfrm>
          <a:prstGeom prst="rect">
            <a:avLst/>
          </a:prstGeom>
          <a:noFill/>
          <a:ln>
            <a:noFill/>
          </a:ln>
        </p:spPr>
      </p:pic>
      <p:pic>
        <p:nvPicPr>
          <p:cNvPr id="152" name="Google Shape;152;p19"/>
          <p:cNvPicPr preferRelativeResize="0"/>
          <p:nvPr/>
        </p:nvPicPr>
        <p:blipFill>
          <a:blip r:embed="rId5">
            <a:alphaModFix/>
          </a:blip>
          <a:stretch>
            <a:fillRect/>
          </a:stretch>
        </p:blipFill>
        <p:spPr>
          <a:xfrm>
            <a:off x="179075" y="1045050"/>
            <a:ext cx="1659474" cy="16594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txBox="1"/>
          <p:nvPr>
            <p:ph type="title"/>
          </p:nvPr>
        </p:nvSpPr>
        <p:spPr>
          <a:xfrm>
            <a:off x="685801" y="250335"/>
            <a:ext cx="10131425" cy="1456267"/>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7200"/>
              <a:buFont typeface="Calibri"/>
              <a:buNone/>
            </a:pPr>
            <a:r>
              <a:rPr b="1" lang="en-US" sz="7200"/>
              <a:t>KEY FINDINGS: </a:t>
            </a:r>
            <a:r>
              <a:rPr b="1" lang="en-US" sz="7200">
                <a:solidFill>
                  <a:srgbClr val="FFFF00"/>
                </a:solidFill>
              </a:rPr>
              <a:t>SW</a:t>
            </a:r>
            <a:r>
              <a:rPr b="1" lang="en-US" sz="7200"/>
              <a:t>OT</a:t>
            </a:r>
            <a:endParaRPr/>
          </a:p>
        </p:txBody>
      </p:sp>
      <p:sp>
        <p:nvSpPr>
          <p:cNvPr id="251" name="Google Shape;251;p28"/>
          <p:cNvSpPr/>
          <p:nvPr/>
        </p:nvSpPr>
        <p:spPr>
          <a:xfrm>
            <a:off x="5038725" y="4972050"/>
            <a:ext cx="1400175" cy="1209675"/>
          </a:xfrm>
          <a:prstGeom prst="triangle">
            <a:avLst>
              <a:gd fmla="val 50000" name="adj"/>
            </a:avLst>
          </a:prstGeom>
          <a:solidFill>
            <a:schemeClr val="accent1"/>
          </a:solidFill>
          <a:ln cap="rnd" cmpd="sng" w="19050">
            <a:solidFill>
              <a:srgbClr val="A9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28"/>
          <p:cNvSpPr/>
          <p:nvPr/>
        </p:nvSpPr>
        <p:spPr>
          <a:xfrm rot="-927886">
            <a:off x="1360488" y="4701646"/>
            <a:ext cx="8782050" cy="180975"/>
          </a:xfrm>
          <a:prstGeom prst="flowChartProcess">
            <a:avLst/>
          </a:prstGeom>
          <a:solidFill>
            <a:schemeClr val="accent1"/>
          </a:solidFill>
          <a:ln cap="rnd" cmpd="sng" w="19050">
            <a:solidFill>
              <a:srgbClr val="A9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28"/>
          <p:cNvSpPr txBox="1"/>
          <p:nvPr/>
        </p:nvSpPr>
        <p:spPr>
          <a:xfrm rot="-942869">
            <a:off x="1333501" y="2794622"/>
            <a:ext cx="3990975"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alibri"/>
                <a:ea typeface="Calibri"/>
                <a:cs typeface="Calibri"/>
                <a:sym typeface="Calibri"/>
              </a:rPr>
              <a:t>Schools have what parents are seeking</a:t>
            </a:r>
            <a:endParaRPr/>
          </a:p>
        </p:txBody>
      </p:sp>
      <p:sp>
        <p:nvSpPr>
          <p:cNvPr id="254" name="Google Shape;254;p28"/>
          <p:cNvSpPr txBox="1"/>
          <p:nvPr/>
        </p:nvSpPr>
        <p:spPr>
          <a:xfrm>
            <a:off x="2962275" y="5781675"/>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Strengths                               Weaknesses</a:t>
            </a:r>
            <a:endParaRPr/>
          </a:p>
        </p:txBody>
      </p:sp>
      <p:sp>
        <p:nvSpPr>
          <p:cNvPr id="255" name="Google Shape;255;p28"/>
          <p:cNvSpPr txBox="1"/>
          <p:nvPr/>
        </p:nvSpPr>
        <p:spPr>
          <a:xfrm rot="-942836">
            <a:off x="5431309" y="1863427"/>
            <a:ext cx="4590257" cy="23086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Schools often dismiss business models when making financial decisions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9"/>
          <p:cNvPicPr preferRelativeResize="0"/>
          <p:nvPr/>
        </p:nvPicPr>
        <p:blipFill>
          <a:blip r:embed="rId3">
            <a:alphaModFix/>
          </a:blip>
          <a:stretch>
            <a:fillRect/>
          </a:stretch>
        </p:blipFill>
        <p:spPr>
          <a:xfrm rot="-238852">
            <a:off x="-527160" y="-1140430"/>
            <a:ext cx="7641117" cy="10912756"/>
          </a:xfrm>
          <a:prstGeom prst="rect">
            <a:avLst/>
          </a:prstGeom>
          <a:noFill/>
          <a:ln>
            <a:noFill/>
          </a:ln>
        </p:spPr>
      </p:pic>
      <p:pic>
        <p:nvPicPr>
          <p:cNvPr id="262" name="Google Shape;262;p29"/>
          <p:cNvPicPr preferRelativeResize="0"/>
          <p:nvPr/>
        </p:nvPicPr>
        <p:blipFill>
          <a:blip r:embed="rId4">
            <a:alphaModFix/>
          </a:blip>
          <a:stretch>
            <a:fillRect/>
          </a:stretch>
        </p:blipFill>
        <p:spPr>
          <a:xfrm rot="526863">
            <a:off x="3845930" y="45517"/>
            <a:ext cx="9706190" cy="7052142"/>
          </a:xfrm>
          <a:prstGeom prst="rect">
            <a:avLst/>
          </a:prstGeom>
          <a:noFill/>
          <a:ln>
            <a:noFill/>
          </a:ln>
        </p:spPr>
      </p:pic>
      <p:sp>
        <p:nvSpPr>
          <p:cNvPr id="263" name="Google Shape;263;p29"/>
          <p:cNvSpPr/>
          <p:nvPr/>
        </p:nvSpPr>
        <p:spPr>
          <a:xfrm rot="-268237">
            <a:off x="2482016" y="1213110"/>
            <a:ext cx="1393239" cy="408639"/>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9"/>
          <p:cNvSpPr/>
          <p:nvPr/>
        </p:nvSpPr>
        <p:spPr>
          <a:xfrm rot="-268118">
            <a:off x="806559" y="1999006"/>
            <a:ext cx="2733810" cy="486271"/>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9"/>
          <p:cNvSpPr/>
          <p:nvPr/>
        </p:nvSpPr>
        <p:spPr>
          <a:xfrm rot="-268289">
            <a:off x="885596" y="3026572"/>
            <a:ext cx="1793158" cy="182346"/>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9"/>
          <p:cNvSpPr/>
          <p:nvPr/>
        </p:nvSpPr>
        <p:spPr>
          <a:xfrm rot="-268523">
            <a:off x="934963" y="3433977"/>
            <a:ext cx="1237975" cy="181449"/>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9"/>
          <p:cNvSpPr/>
          <p:nvPr/>
        </p:nvSpPr>
        <p:spPr>
          <a:xfrm rot="-268594">
            <a:off x="2699215" y="3110745"/>
            <a:ext cx="711069" cy="229308"/>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9"/>
          <p:cNvSpPr/>
          <p:nvPr/>
        </p:nvSpPr>
        <p:spPr>
          <a:xfrm rot="-268788">
            <a:off x="1615485" y="3746185"/>
            <a:ext cx="910281" cy="208231"/>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9"/>
          <p:cNvSpPr/>
          <p:nvPr/>
        </p:nvSpPr>
        <p:spPr>
          <a:xfrm rot="-268594">
            <a:off x="3044190" y="3456932"/>
            <a:ext cx="711069" cy="229308"/>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9"/>
          <p:cNvSpPr/>
          <p:nvPr/>
        </p:nvSpPr>
        <p:spPr>
          <a:xfrm rot="-268338">
            <a:off x="1555554" y="4982647"/>
            <a:ext cx="1146491" cy="229308"/>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9"/>
          <p:cNvSpPr/>
          <p:nvPr/>
        </p:nvSpPr>
        <p:spPr>
          <a:xfrm rot="-268143">
            <a:off x="3384590" y="4852395"/>
            <a:ext cx="993320" cy="229308"/>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9"/>
          <p:cNvSpPr/>
          <p:nvPr/>
        </p:nvSpPr>
        <p:spPr>
          <a:xfrm rot="791233">
            <a:off x="8648149" y="2998171"/>
            <a:ext cx="461572" cy="180112"/>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9"/>
          <p:cNvSpPr/>
          <p:nvPr/>
        </p:nvSpPr>
        <p:spPr>
          <a:xfrm rot="790473">
            <a:off x="6694419" y="3236648"/>
            <a:ext cx="358023" cy="213954"/>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9"/>
          <p:cNvSpPr/>
          <p:nvPr/>
        </p:nvSpPr>
        <p:spPr>
          <a:xfrm rot="791437">
            <a:off x="6553569" y="3701644"/>
            <a:ext cx="354965" cy="180112"/>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txBox="1"/>
          <p:nvPr/>
        </p:nvSpPr>
        <p:spPr>
          <a:xfrm>
            <a:off x="722314" y="240810"/>
            <a:ext cx="10131425" cy="1456267"/>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a:bodyPr>
          <a:lstStyle/>
          <a:p>
            <a:pPr indent="0" lvl="0" marL="0" marR="0" rtl="0" algn="l">
              <a:spcBef>
                <a:spcPts val="0"/>
              </a:spcBef>
              <a:spcAft>
                <a:spcPts val="0"/>
              </a:spcAft>
              <a:buClr>
                <a:schemeClr val="lt1"/>
              </a:buClr>
              <a:buSzPts val="7200"/>
              <a:buFont typeface="Calibri"/>
              <a:buNone/>
            </a:pPr>
            <a:r>
              <a:rPr b="1" lang="en-US" sz="7200" cap="none">
                <a:solidFill>
                  <a:schemeClr val="lt1"/>
                </a:solidFill>
                <a:latin typeface="Calibri"/>
                <a:ea typeface="Calibri"/>
                <a:cs typeface="Calibri"/>
                <a:sym typeface="Calibri"/>
              </a:rPr>
              <a:t>KEY FINDINGS: SW</a:t>
            </a:r>
            <a:r>
              <a:rPr b="1" lang="en-US" sz="7200" cap="none">
                <a:solidFill>
                  <a:srgbClr val="FFFF00"/>
                </a:solidFill>
                <a:latin typeface="Calibri"/>
                <a:ea typeface="Calibri"/>
                <a:cs typeface="Calibri"/>
                <a:sym typeface="Calibri"/>
              </a:rPr>
              <a:t>OT</a:t>
            </a:r>
            <a:endParaRPr>
              <a:solidFill>
                <a:srgbClr val="FFFF00"/>
              </a:solidFill>
            </a:endParaRPr>
          </a:p>
        </p:txBody>
      </p:sp>
      <p:sp>
        <p:nvSpPr>
          <p:cNvPr id="281" name="Google Shape;281;p30"/>
          <p:cNvSpPr/>
          <p:nvPr/>
        </p:nvSpPr>
        <p:spPr>
          <a:xfrm>
            <a:off x="371475" y="1752600"/>
            <a:ext cx="6867525" cy="4933950"/>
          </a:xfrm>
          <a:prstGeom prst="ellipse">
            <a:avLst/>
          </a:prstGeom>
          <a:noFill/>
          <a:ln cap="flat" cmpd="sng" w="381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30"/>
          <p:cNvSpPr/>
          <p:nvPr/>
        </p:nvSpPr>
        <p:spPr>
          <a:xfrm>
            <a:off x="4567238" y="1752600"/>
            <a:ext cx="7319961" cy="4933950"/>
          </a:xfrm>
          <a:prstGeom prst="ellipse">
            <a:avLst/>
          </a:prstGeom>
          <a:noFill/>
          <a:ln cap="rnd" cmpd="sng" w="190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30"/>
          <p:cNvSpPr txBox="1"/>
          <p:nvPr/>
        </p:nvSpPr>
        <p:spPr>
          <a:xfrm>
            <a:off x="2331243" y="5682674"/>
            <a:ext cx="2619300" cy="585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Opportunities</a:t>
            </a:r>
            <a:endParaRPr/>
          </a:p>
        </p:txBody>
      </p:sp>
      <p:sp>
        <p:nvSpPr>
          <p:cNvPr id="284" name="Google Shape;284;p30"/>
          <p:cNvSpPr txBox="1"/>
          <p:nvPr/>
        </p:nvSpPr>
        <p:spPr>
          <a:xfrm>
            <a:off x="7048500" y="5682675"/>
            <a:ext cx="2619300" cy="585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Threats</a:t>
            </a:r>
            <a:endParaRPr/>
          </a:p>
        </p:txBody>
      </p:sp>
      <p:sp>
        <p:nvSpPr>
          <p:cNvPr id="285" name="Google Shape;285;p30"/>
          <p:cNvSpPr txBox="1"/>
          <p:nvPr/>
        </p:nvSpPr>
        <p:spPr>
          <a:xfrm>
            <a:off x="4895850" y="2505697"/>
            <a:ext cx="2019300" cy="646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accent5"/>
                </a:solidFill>
                <a:highlight>
                  <a:srgbClr val="FFFF00"/>
                </a:highlight>
                <a:latin typeface="Calibri"/>
                <a:ea typeface="Calibri"/>
                <a:cs typeface="Calibri"/>
                <a:sym typeface="Calibri"/>
              </a:rPr>
              <a:t>Political:</a:t>
            </a:r>
            <a:endParaRPr/>
          </a:p>
          <a:p>
            <a:pPr indent="0" lvl="0" marL="0" marR="0" rtl="0" algn="ctr">
              <a:spcBef>
                <a:spcPts val="0"/>
              </a:spcBef>
              <a:spcAft>
                <a:spcPts val="0"/>
              </a:spcAft>
              <a:buNone/>
            </a:pPr>
            <a:r>
              <a:rPr b="1" lang="en-US" sz="1800">
                <a:solidFill>
                  <a:schemeClr val="accent5"/>
                </a:solidFill>
                <a:latin typeface="Calibri"/>
                <a:ea typeface="Calibri"/>
                <a:cs typeface="Calibri"/>
                <a:sym typeface="Calibri"/>
              </a:rPr>
              <a:t>School Choice</a:t>
            </a:r>
            <a:endParaRPr/>
          </a:p>
        </p:txBody>
      </p:sp>
      <p:sp>
        <p:nvSpPr>
          <p:cNvPr id="286" name="Google Shape;286;p30"/>
          <p:cNvSpPr txBox="1"/>
          <p:nvPr/>
        </p:nvSpPr>
        <p:spPr>
          <a:xfrm>
            <a:off x="4895850" y="3276164"/>
            <a:ext cx="2019300" cy="646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1"/>
                </a:solidFill>
                <a:highlight>
                  <a:srgbClr val="FFFF00"/>
                </a:highlight>
                <a:latin typeface="Calibri"/>
                <a:ea typeface="Calibri"/>
                <a:cs typeface="Calibri"/>
                <a:sym typeface="Calibri"/>
              </a:rPr>
              <a:t>Economic:</a:t>
            </a:r>
            <a:endParaRPr/>
          </a:p>
          <a:p>
            <a:pPr indent="0" lvl="0" marL="0" marR="0" rtl="0" algn="ctr">
              <a:spcBef>
                <a:spcPts val="0"/>
              </a:spcBef>
              <a:spcAft>
                <a:spcPts val="0"/>
              </a:spcAft>
              <a:buNone/>
            </a:pPr>
            <a:r>
              <a:rPr lang="en-US" sz="1800">
                <a:solidFill>
                  <a:schemeClr val="accent1"/>
                </a:solidFill>
                <a:latin typeface="Calibri"/>
                <a:ea typeface="Calibri"/>
                <a:cs typeface="Calibri"/>
                <a:sym typeface="Calibri"/>
              </a:rPr>
              <a:t>Inflation</a:t>
            </a:r>
            <a:endParaRPr/>
          </a:p>
        </p:txBody>
      </p:sp>
      <p:sp>
        <p:nvSpPr>
          <p:cNvPr id="287" name="Google Shape;287;p30"/>
          <p:cNvSpPr txBox="1"/>
          <p:nvPr/>
        </p:nvSpPr>
        <p:spPr>
          <a:xfrm>
            <a:off x="4895850" y="3923553"/>
            <a:ext cx="2019300" cy="646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4"/>
                </a:solidFill>
                <a:highlight>
                  <a:srgbClr val="FFFF00"/>
                </a:highlight>
                <a:latin typeface="Calibri"/>
                <a:ea typeface="Calibri"/>
                <a:cs typeface="Calibri"/>
                <a:sym typeface="Calibri"/>
              </a:rPr>
              <a:t>Social:</a:t>
            </a:r>
            <a:endParaRPr/>
          </a:p>
          <a:p>
            <a:pPr indent="0" lvl="0" marL="0" marR="0" rtl="0" algn="ctr">
              <a:spcBef>
                <a:spcPts val="0"/>
              </a:spcBef>
              <a:spcAft>
                <a:spcPts val="0"/>
              </a:spcAft>
              <a:buNone/>
            </a:pPr>
            <a:r>
              <a:rPr lang="en-US" sz="1800">
                <a:solidFill>
                  <a:schemeClr val="accent4"/>
                </a:solidFill>
                <a:latin typeface="Calibri"/>
                <a:ea typeface="Calibri"/>
                <a:cs typeface="Calibri"/>
                <a:sym typeface="Calibri"/>
              </a:rPr>
              <a:t>Critical Theories</a:t>
            </a:r>
            <a:endParaRPr/>
          </a:p>
        </p:txBody>
      </p:sp>
      <p:sp>
        <p:nvSpPr>
          <p:cNvPr id="288" name="Google Shape;288;p30"/>
          <p:cNvSpPr txBox="1"/>
          <p:nvPr/>
        </p:nvSpPr>
        <p:spPr>
          <a:xfrm>
            <a:off x="4895850" y="4761753"/>
            <a:ext cx="2019300" cy="646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6"/>
                </a:solidFill>
                <a:highlight>
                  <a:srgbClr val="FFFF00"/>
                </a:highlight>
                <a:latin typeface="Calibri"/>
                <a:ea typeface="Calibri"/>
                <a:cs typeface="Calibri"/>
                <a:sym typeface="Calibri"/>
              </a:rPr>
              <a:t>Technological</a:t>
            </a:r>
            <a:r>
              <a:rPr lang="en-US" sz="1800">
                <a:solidFill>
                  <a:schemeClr val="accent6"/>
                </a:solidFill>
                <a:latin typeface="Calibri"/>
                <a:ea typeface="Calibri"/>
                <a:cs typeface="Calibri"/>
                <a:sym typeface="Calibri"/>
              </a:rPr>
              <a:t>:</a:t>
            </a:r>
            <a:endParaRPr/>
          </a:p>
          <a:p>
            <a:pPr indent="0" lvl="0" marL="0" marR="0" rtl="0" algn="ctr">
              <a:spcBef>
                <a:spcPts val="0"/>
              </a:spcBef>
              <a:spcAft>
                <a:spcPts val="0"/>
              </a:spcAft>
              <a:buNone/>
            </a:pPr>
            <a:r>
              <a:rPr lang="en-US" sz="1800">
                <a:solidFill>
                  <a:schemeClr val="accent6"/>
                </a:solidFill>
                <a:latin typeface="Calibri"/>
                <a:ea typeface="Calibri"/>
                <a:cs typeface="Calibri"/>
                <a:sym typeface="Calibri"/>
              </a:rPr>
              <a:t>Online Education</a:t>
            </a:r>
            <a:endParaRPr/>
          </a:p>
        </p:txBody>
      </p:sp>
      <p:sp>
        <p:nvSpPr>
          <p:cNvPr id="289" name="Google Shape;289;p30"/>
          <p:cNvSpPr txBox="1"/>
          <p:nvPr/>
        </p:nvSpPr>
        <p:spPr>
          <a:xfrm>
            <a:off x="1614500" y="2096125"/>
            <a:ext cx="3677100" cy="708000"/>
          </a:xfrm>
          <a:prstGeom prst="rect">
            <a:avLst/>
          </a:prstGeom>
          <a:noFill/>
          <a:ln>
            <a:noFill/>
          </a:ln>
          <a:effectLst>
            <a:outerShdw blurRad="57150" rotWithShape="0" algn="bl" dir="5400000" dist="19050">
              <a:schemeClr val="dk1">
                <a:alpha val="50000"/>
              </a:scheme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5"/>
                </a:solidFill>
                <a:latin typeface="Calibri"/>
                <a:ea typeface="Calibri"/>
                <a:cs typeface="Calibri"/>
                <a:sym typeface="Calibri"/>
              </a:rPr>
              <a:t>Public funding removes the tuition barrier for families</a:t>
            </a:r>
            <a:endParaRPr sz="1600"/>
          </a:p>
        </p:txBody>
      </p:sp>
      <p:sp>
        <p:nvSpPr>
          <p:cNvPr id="290" name="Google Shape;290;p30"/>
          <p:cNvSpPr txBox="1"/>
          <p:nvPr/>
        </p:nvSpPr>
        <p:spPr>
          <a:xfrm>
            <a:off x="6729411" y="2077072"/>
            <a:ext cx="33576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5"/>
                </a:solidFill>
                <a:latin typeface="Calibri"/>
                <a:ea typeface="Calibri"/>
                <a:cs typeface="Calibri"/>
                <a:sym typeface="Calibri"/>
              </a:rPr>
              <a:t>Public funding comes with government strings attached</a:t>
            </a:r>
            <a:endParaRPr sz="1600"/>
          </a:p>
        </p:txBody>
      </p:sp>
      <p:sp>
        <p:nvSpPr>
          <p:cNvPr id="291" name="Google Shape;291;p30"/>
          <p:cNvSpPr txBox="1"/>
          <p:nvPr/>
        </p:nvSpPr>
        <p:spPr>
          <a:xfrm>
            <a:off x="757251" y="2935700"/>
            <a:ext cx="3810000" cy="10158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1"/>
                </a:solidFill>
                <a:latin typeface="Calibri"/>
                <a:ea typeface="Calibri"/>
                <a:cs typeface="Calibri"/>
                <a:sym typeface="Calibri"/>
              </a:rPr>
              <a:t>COVID Financial programs offer additional monies that offset some of the inflationary challenges</a:t>
            </a:r>
            <a:endParaRPr sz="1600"/>
          </a:p>
        </p:txBody>
      </p:sp>
      <p:sp>
        <p:nvSpPr>
          <p:cNvPr id="292" name="Google Shape;292;p30"/>
          <p:cNvSpPr txBox="1"/>
          <p:nvPr/>
        </p:nvSpPr>
        <p:spPr>
          <a:xfrm>
            <a:off x="7348550" y="3094875"/>
            <a:ext cx="38100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1"/>
                </a:solidFill>
                <a:latin typeface="Calibri"/>
                <a:ea typeface="Calibri"/>
                <a:cs typeface="Calibri"/>
                <a:sym typeface="Calibri"/>
              </a:rPr>
              <a:t>Inflation doesn’t just drive-up prices; it also strains donors</a:t>
            </a:r>
            <a:endParaRPr sz="1600"/>
          </a:p>
        </p:txBody>
      </p:sp>
      <p:sp>
        <p:nvSpPr>
          <p:cNvPr id="293" name="Google Shape;293;p30"/>
          <p:cNvSpPr txBox="1"/>
          <p:nvPr/>
        </p:nvSpPr>
        <p:spPr>
          <a:xfrm>
            <a:off x="371475" y="3980700"/>
            <a:ext cx="40863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4"/>
                </a:solidFill>
                <a:latin typeface="Calibri"/>
                <a:ea typeface="Calibri"/>
                <a:cs typeface="Calibri"/>
                <a:sym typeface="Calibri"/>
              </a:rPr>
              <a:t>Critical Theories are creating a larger market for values-based schools</a:t>
            </a:r>
            <a:endParaRPr sz="1600"/>
          </a:p>
        </p:txBody>
      </p:sp>
      <p:sp>
        <p:nvSpPr>
          <p:cNvPr id="294" name="Google Shape;294;p30"/>
          <p:cNvSpPr txBox="1"/>
          <p:nvPr/>
        </p:nvSpPr>
        <p:spPr>
          <a:xfrm>
            <a:off x="7171550" y="3980700"/>
            <a:ext cx="45549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4"/>
                </a:solidFill>
                <a:latin typeface="Calibri"/>
                <a:ea typeface="Calibri"/>
                <a:cs typeface="Calibri"/>
                <a:sym typeface="Calibri"/>
              </a:rPr>
              <a:t>Strained social climate creates tensions between private and public schools</a:t>
            </a:r>
            <a:endParaRPr sz="1600"/>
          </a:p>
        </p:txBody>
      </p:sp>
      <p:sp>
        <p:nvSpPr>
          <p:cNvPr id="295" name="Google Shape;295;p30"/>
          <p:cNvSpPr txBox="1"/>
          <p:nvPr/>
        </p:nvSpPr>
        <p:spPr>
          <a:xfrm>
            <a:off x="543350" y="4730988"/>
            <a:ext cx="42378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6"/>
                </a:solidFill>
                <a:latin typeface="Calibri"/>
                <a:ea typeface="Calibri"/>
                <a:cs typeface="Calibri"/>
                <a:sym typeface="Calibri"/>
              </a:rPr>
              <a:t>Technology opens many opportunities to enhance educational programs</a:t>
            </a:r>
            <a:endParaRPr sz="1600"/>
          </a:p>
        </p:txBody>
      </p:sp>
      <p:sp>
        <p:nvSpPr>
          <p:cNvPr id="296" name="Google Shape;296;p30"/>
          <p:cNvSpPr txBox="1"/>
          <p:nvPr/>
        </p:nvSpPr>
        <p:spPr>
          <a:xfrm>
            <a:off x="7330100" y="4731000"/>
            <a:ext cx="4237800" cy="708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accent6"/>
                </a:solidFill>
                <a:latin typeface="Calibri"/>
                <a:ea typeface="Calibri"/>
                <a:cs typeface="Calibri"/>
                <a:sym typeface="Calibri"/>
              </a:rPr>
              <a:t>Technology creates another competitor in the education marketplace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1000"/>
                                        <p:tgtEl>
                                          <p:spTgt spid="289"/>
                                        </p:tgtEl>
                                        <p:attrNameLst>
                                          <p:attrName>ppt_w</p:attrName>
                                        </p:attrNameLst>
                                      </p:cBhvr>
                                      <p:tavLst>
                                        <p:tav fmla="" tm="0">
                                          <p:val>
                                            <p:strVal val="0"/>
                                          </p:val>
                                        </p:tav>
                                        <p:tav fmla="" tm="100000">
                                          <p:val>
                                            <p:strVal val="#ppt_w"/>
                                          </p:val>
                                        </p:tav>
                                      </p:tavLst>
                                    </p:anim>
                                    <p:anim calcmode="lin" valueType="num">
                                      <p:cBhvr additive="base">
                                        <p:cTn dur="1000"/>
                                        <p:tgtEl>
                                          <p:spTgt spid="2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1000"/>
                                        <p:tgtEl>
                                          <p:spTgt spid="290"/>
                                        </p:tgtEl>
                                        <p:attrNameLst>
                                          <p:attrName>ppt_w</p:attrName>
                                        </p:attrNameLst>
                                      </p:cBhvr>
                                      <p:tavLst>
                                        <p:tav fmla="" tm="0">
                                          <p:val>
                                            <p:strVal val="0"/>
                                          </p:val>
                                        </p:tav>
                                        <p:tav fmla="" tm="100000">
                                          <p:val>
                                            <p:strVal val="#ppt_w"/>
                                          </p:val>
                                        </p:tav>
                                      </p:tavLst>
                                    </p:anim>
                                    <p:anim calcmode="lin" valueType="num">
                                      <p:cBhvr additive="base">
                                        <p:cTn dur="1000"/>
                                        <p:tgtEl>
                                          <p:spTgt spid="2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1000"/>
                                        <p:tgtEl>
                                          <p:spTgt spid="293"/>
                                        </p:tgtEl>
                                        <p:attrNameLst>
                                          <p:attrName>ppt_w</p:attrName>
                                        </p:attrNameLst>
                                      </p:cBhvr>
                                      <p:tavLst>
                                        <p:tav fmla="" tm="0">
                                          <p:val>
                                            <p:strVal val="0"/>
                                          </p:val>
                                        </p:tav>
                                        <p:tav fmla="" tm="100000">
                                          <p:val>
                                            <p:strVal val="#ppt_w"/>
                                          </p:val>
                                        </p:tav>
                                      </p:tavLst>
                                    </p:anim>
                                    <p:anim calcmode="lin" valueType="num">
                                      <p:cBhvr additive="base">
                                        <p:cTn dur="1000"/>
                                        <p:tgtEl>
                                          <p:spTgt spid="2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1000"/>
                                        <p:tgtEl>
                                          <p:spTgt spid="294"/>
                                        </p:tgtEl>
                                        <p:attrNameLst>
                                          <p:attrName>ppt_w</p:attrName>
                                        </p:attrNameLst>
                                      </p:cBhvr>
                                      <p:tavLst>
                                        <p:tav fmla="" tm="0">
                                          <p:val>
                                            <p:strVal val="0"/>
                                          </p:val>
                                        </p:tav>
                                        <p:tav fmla="" tm="100000">
                                          <p:val>
                                            <p:strVal val="#ppt_w"/>
                                          </p:val>
                                        </p:tav>
                                      </p:tavLst>
                                    </p:anim>
                                    <p:anim calcmode="lin" valueType="num">
                                      <p:cBhvr additive="base">
                                        <p:cTn dur="1000"/>
                                        <p:tgtEl>
                                          <p:spTgt spid="2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1"/>
          <p:cNvSpPr txBox="1"/>
          <p:nvPr/>
        </p:nvSpPr>
        <p:spPr>
          <a:xfrm>
            <a:off x="675321" y="409574"/>
            <a:ext cx="43529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1995 – 402 – 31,000+ </a:t>
            </a:r>
            <a:endParaRPr/>
          </a:p>
        </p:txBody>
      </p:sp>
      <p:sp>
        <p:nvSpPr>
          <p:cNvPr id="303" name="Google Shape;303;p31"/>
          <p:cNvSpPr txBox="1"/>
          <p:nvPr/>
        </p:nvSpPr>
        <p:spPr>
          <a:xfrm>
            <a:off x="4867275" y="2459504"/>
            <a:ext cx="56007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0">
                <a:solidFill>
                  <a:schemeClr val="lt1"/>
                </a:solidFill>
                <a:latin typeface="Calibri"/>
                <a:ea typeface="Calibri"/>
                <a:cs typeface="Calibri"/>
                <a:sym typeface="Calibri"/>
              </a:rPr>
              <a:t>WELS</a:t>
            </a:r>
            <a:endParaRPr/>
          </a:p>
          <a:p>
            <a:pPr indent="0" lvl="0" marL="0" marR="0" rtl="0" algn="l">
              <a:spcBef>
                <a:spcPts val="0"/>
              </a:spcBef>
              <a:spcAft>
                <a:spcPts val="0"/>
              </a:spcAft>
              <a:buNone/>
            </a:pPr>
            <a:r>
              <a:rPr lang="en-US" sz="8000">
                <a:solidFill>
                  <a:schemeClr val="lt1"/>
                </a:solidFill>
                <a:latin typeface="Calibri"/>
                <a:ea typeface="Calibri"/>
                <a:cs typeface="Calibri"/>
                <a:sym typeface="Calibri"/>
              </a:rPr>
              <a:t>Lutheran </a:t>
            </a:r>
            <a:endParaRPr/>
          </a:p>
          <a:p>
            <a:pPr indent="0" lvl="0" marL="0" marR="0" rtl="0" algn="l">
              <a:spcBef>
                <a:spcPts val="0"/>
              </a:spcBef>
              <a:spcAft>
                <a:spcPts val="0"/>
              </a:spcAft>
              <a:buNone/>
            </a:pPr>
            <a:r>
              <a:rPr lang="en-US" sz="8000">
                <a:solidFill>
                  <a:schemeClr val="lt1"/>
                </a:solidFill>
                <a:latin typeface="Calibri"/>
                <a:ea typeface="Calibri"/>
                <a:cs typeface="Calibri"/>
                <a:sym typeface="Calibri"/>
              </a:rPr>
              <a:t>Schools</a:t>
            </a:r>
            <a:endParaRPr/>
          </a:p>
        </p:txBody>
      </p:sp>
      <p:pic>
        <p:nvPicPr>
          <p:cNvPr id="304" name="Google Shape;304;p31"/>
          <p:cNvPicPr preferRelativeResize="0"/>
          <p:nvPr/>
        </p:nvPicPr>
        <p:blipFill rotWithShape="1">
          <a:blip r:embed="rId3">
            <a:alphaModFix/>
          </a:blip>
          <a:srcRect b="0" l="0" r="0" t="0"/>
          <a:stretch/>
        </p:blipFill>
        <p:spPr>
          <a:xfrm>
            <a:off x="675325" y="2368881"/>
            <a:ext cx="3171825" cy="3553196"/>
          </a:xfrm>
          <a:prstGeom prst="rect">
            <a:avLst/>
          </a:prstGeom>
          <a:noFill/>
          <a:ln>
            <a:noFill/>
          </a:ln>
        </p:spPr>
      </p:pic>
      <p:sp>
        <p:nvSpPr>
          <p:cNvPr id="305" name="Google Shape;305;p31"/>
          <p:cNvSpPr txBox="1"/>
          <p:nvPr/>
        </p:nvSpPr>
        <p:spPr>
          <a:xfrm>
            <a:off x="652462" y="1111373"/>
            <a:ext cx="4353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2022 – 284 – 27,000+</a:t>
            </a:r>
            <a:endParaRPr/>
          </a:p>
        </p:txBody>
      </p:sp>
      <p:sp>
        <p:nvSpPr>
          <p:cNvPr id="306" name="Google Shape;306;p31"/>
          <p:cNvSpPr txBox="1"/>
          <p:nvPr/>
        </p:nvSpPr>
        <p:spPr>
          <a:xfrm>
            <a:off x="5267325" y="271075"/>
            <a:ext cx="251443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lt1"/>
                </a:solidFill>
                <a:latin typeface="Calibri"/>
                <a:ea typeface="Calibri"/>
                <a:cs typeface="Calibri"/>
                <a:sym typeface="Calibri"/>
              </a:rPr>
              <a:t>70%</a:t>
            </a:r>
            <a:endParaRPr/>
          </a:p>
        </p:txBody>
      </p:sp>
      <p:sp>
        <p:nvSpPr>
          <p:cNvPr id="307" name="Google Shape;307;p31"/>
          <p:cNvSpPr txBox="1"/>
          <p:nvPr/>
        </p:nvSpPr>
        <p:spPr>
          <a:xfrm>
            <a:off x="8086723" y="270166"/>
            <a:ext cx="35625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lt1"/>
                </a:solidFill>
                <a:latin typeface="Calibri"/>
                <a:ea typeface="Calibri"/>
                <a:cs typeface="Calibri"/>
                <a:sym typeface="Calibri"/>
              </a:rPr>
              <a:t>75</a:t>
            </a:r>
            <a:r>
              <a:rPr lang="en-US" sz="9600">
                <a:solidFill>
                  <a:schemeClr val="lt1"/>
                </a:solidFill>
                <a:latin typeface="Calibri"/>
                <a:ea typeface="Calibri"/>
                <a:cs typeface="Calibri"/>
                <a:sym typeface="Calibri"/>
              </a:rPr>
              <a:t>/52</a:t>
            </a:r>
            <a:endParaRPr sz="4800">
              <a:solidFill>
                <a:schemeClr val="lt1"/>
              </a:solidFill>
              <a:latin typeface="Calibri"/>
              <a:ea typeface="Calibri"/>
              <a:cs typeface="Calibri"/>
              <a:sym typeface="Calibri"/>
            </a:endParaRPr>
          </a:p>
        </p:txBody>
      </p:sp>
      <p:pic>
        <p:nvPicPr>
          <p:cNvPr id="308" name="Google Shape;308;p31"/>
          <p:cNvPicPr preferRelativeResize="0"/>
          <p:nvPr/>
        </p:nvPicPr>
        <p:blipFill>
          <a:blip r:embed="rId4">
            <a:alphaModFix/>
          </a:blip>
          <a:stretch>
            <a:fillRect/>
          </a:stretch>
        </p:blipFill>
        <p:spPr>
          <a:xfrm>
            <a:off x="4576777" y="2080538"/>
            <a:ext cx="7349200" cy="4282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sp>
        <p:nvSpPr>
          <p:cNvPr id="314" name="Google Shape;314;p32"/>
          <p:cNvSpPr txBox="1"/>
          <p:nvPr>
            <p:ph type="title"/>
          </p:nvPr>
        </p:nvSpPr>
        <p:spPr>
          <a:xfrm>
            <a:off x="685800" y="952501"/>
            <a:ext cx="3680885" cy="2836332"/>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6000"/>
              <a:buFont typeface="Calibri"/>
              <a:buNone/>
            </a:pPr>
            <a:r>
              <a:rPr b="1" lang="en-US" sz="6000"/>
              <a:t>ROOT CAUSE ANALYSIS</a:t>
            </a:r>
            <a:endParaRPr/>
          </a:p>
        </p:txBody>
      </p:sp>
      <p:sp>
        <p:nvSpPr>
          <p:cNvPr id="315" name="Google Shape;315;p32"/>
          <p:cNvSpPr txBox="1"/>
          <p:nvPr>
            <p:ph idx="1" type="body"/>
          </p:nvPr>
        </p:nvSpPr>
        <p:spPr>
          <a:xfrm>
            <a:off x="4648201" y="514350"/>
            <a:ext cx="7058024" cy="5829299"/>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 schools closing down?</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don’t they have enough students?</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aren’t parents seeing the value?</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aren’t schools implementing better programs/</a:t>
            </a:r>
            <a:r>
              <a:rPr lang="en-US" sz="2800">
                <a:solidFill>
                  <a:schemeClr val="accent2"/>
                </a:solidFill>
                <a:latin typeface="Arial"/>
                <a:ea typeface="Arial"/>
                <a:cs typeface="Arial"/>
                <a:sym typeface="Arial"/>
              </a:rPr>
              <a:t>vision/ministry plan</a:t>
            </a:r>
            <a:r>
              <a:rPr b="0" i="0" lang="en-US" sz="2800" u="none" strike="noStrike">
                <a:solidFill>
                  <a:schemeClr val="accent2"/>
                </a:solidFill>
                <a:latin typeface="Arial"/>
                <a:ea typeface="Arial"/>
                <a:cs typeface="Arial"/>
                <a:sym typeface="Arial"/>
              </a:rPr>
              <a:t>?</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don’t they have enough money?</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don’t they explore a different funding model?</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 people attached to the current model?</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 they believe that people won’t pay more?</a:t>
            </a:r>
            <a:endParaRPr/>
          </a:p>
        </p:txBody>
      </p:sp>
      <p:sp>
        <p:nvSpPr>
          <p:cNvPr id="316" name="Google Shape;316;p32"/>
          <p:cNvSpPr txBox="1"/>
          <p:nvPr>
            <p:ph idx="2" type="body"/>
          </p:nvPr>
        </p:nvSpPr>
        <p:spPr>
          <a:xfrm>
            <a:off x="544675" y="4226283"/>
            <a:ext cx="3681000" cy="1135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600"/>
              <a:buNone/>
            </a:pPr>
            <a:r>
              <a:rPr lang="en-US" sz="3600"/>
              <a:t>FIVE (Eight) WHYS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1" name="Shape 321"/>
        <p:cNvGrpSpPr/>
        <p:nvPr/>
      </p:nvGrpSpPr>
      <p:grpSpPr>
        <a:xfrm>
          <a:off x="0" y="0"/>
          <a:ext cx="0" cy="0"/>
          <a:chOff x="0" y="0"/>
          <a:chExt cx="0" cy="0"/>
        </a:xfrm>
      </p:grpSpPr>
      <p:sp>
        <p:nvSpPr>
          <p:cNvPr id="322" name="Google Shape;322;p33"/>
          <p:cNvSpPr txBox="1"/>
          <p:nvPr>
            <p:ph type="title"/>
          </p:nvPr>
        </p:nvSpPr>
        <p:spPr>
          <a:xfrm>
            <a:off x="685800" y="952501"/>
            <a:ext cx="3681000" cy="2836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6000"/>
              <a:buFont typeface="Calibri"/>
              <a:buNone/>
            </a:pPr>
            <a:r>
              <a:rPr b="1" lang="en-US" sz="6000"/>
              <a:t>ROOT CAUSE ANALYSIS</a:t>
            </a:r>
            <a:endParaRPr/>
          </a:p>
        </p:txBody>
      </p:sp>
      <p:sp>
        <p:nvSpPr>
          <p:cNvPr id="323" name="Google Shape;323;p33"/>
          <p:cNvSpPr txBox="1"/>
          <p:nvPr>
            <p:ph idx="1" type="body"/>
          </p:nvPr>
        </p:nvSpPr>
        <p:spPr>
          <a:xfrm>
            <a:off x="4648201" y="514350"/>
            <a:ext cx="7058100" cy="58293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 schools closing down?</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don’t they have enough students?</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aren’t parents seeing the value?</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aren’t schools implementing better programs/</a:t>
            </a:r>
            <a:r>
              <a:rPr lang="en-US" sz="2800">
                <a:solidFill>
                  <a:schemeClr val="accent2"/>
                </a:solidFill>
                <a:latin typeface="Arial"/>
                <a:ea typeface="Arial"/>
                <a:cs typeface="Arial"/>
                <a:sym typeface="Arial"/>
              </a:rPr>
              <a:t>vision/ministry plan</a:t>
            </a:r>
            <a:r>
              <a:rPr b="0" i="0" lang="en-US" sz="2800" u="none" strike="noStrike">
                <a:solidFill>
                  <a:schemeClr val="accent2"/>
                </a:solidFill>
                <a:latin typeface="Arial"/>
                <a:ea typeface="Arial"/>
                <a:cs typeface="Arial"/>
                <a:sym typeface="Arial"/>
              </a:rPr>
              <a:t>?</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don’t they have enough money?</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don’t they explore a different funding model?</a:t>
            </a:r>
            <a:endParaRPr/>
          </a:p>
          <a:p>
            <a:pPr indent="-285750" lvl="0" marL="285750" rtl="0" algn="l">
              <a:spcBef>
                <a:spcPts val="0"/>
              </a:spcBef>
              <a:spcAft>
                <a:spcPts val="0"/>
              </a:spcAft>
              <a:buSzPts val="2800"/>
              <a:buFont typeface="Arial"/>
              <a:buChar char="•"/>
            </a:pPr>
            <a:r>
              <a:rPr b="0" i="0" lang="en-US" sz="2800" u="none" strike="noStrike">
                <a:latin typeface="Arial"/>
                <a:ea typeface="Arial"/>
                <a:cs typeface="Arial"/>
                <a:sym typeface="Arial"/>
              </a:rPr>
              <a:t>Why are people attached to the current model?</a:t>
            </a:r>
            <a:endParaRPr/>
          </a:p>
          <a:p>
            <a:pPr indent="-285750" lvl="0" marL="285750" rtl="0" algn="l">
              <a:spcBef>
                <a:spcPts val="0"/>
              </a:spcBef>
              <a:spcAft>
                <a:spcPts val="0"/>
              </a:spcAft>
              <a:buSzPts val="2800"/>
              <a:buFont typeface="Arial"/>
              <a:buChar char="•"/>
            </a:pPr>
            <a:r>
              <a:rPr b="0" i="0" lang="en-US" sz="2800" u="none" strike="noStrike">
                <a:solidFill>
                  <a:schemeClr val="accent2"/>
                </a:solidFill>
                <a:latin typeface="Arial"/>
                <a:ea typeface="Arial"/>
                <a:cs typeface="Arial"/>
                <a:sym typeface="Arial"/>
              </a:rPr>
              <a:t>Why do they believe that people won’t pay more?</a:t>
            </a:r>
            <a:endParaRPr/>
          </a:p>
        </p:txBody>
      </p:sp>
      <p:sp>
        <p:nvSpPr>
          <p:cNvPr id="324" name="Google Shape;324;p33"/>
          <p:cNvSpPr txBox="1"/>
          <p:nvPr>
            <p:ph idx="2" type="body"/>
          </p:nvPr>
        </p:nvSpPr>
        <p:spPr>
          <a:xfrm>
            <a:off x="544675" y="4226283"/>
            <a:ext cx="3681000" cy="1135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600"/>
              <a:buNone/>
            </a:pPr>
            <a:r>
              <a:rPr lang="en-US" sz="3600"/>
              <a:t>FIVE (Eight) WHYS</a:t>
            </a:r>
            <a:endParaRPr/>
          </a:p>
        </p:txBody>
      </p:sp>
      <p:pic>
        <p:nvPicPr>
          <p:cNvPr id="325" name="Google Shape;325;p33"/>
          <p:cNvPicPr preferRelativeResize="0"/>
          <p:nvPr/>
        </p:nvPicPr>
        <p:blipFill>
          <a:blip r:embed="rId3">
            <a:alphaModFix/>
          </a:blip>
          <a:stretch>
            <a:fillRect/>
          </a:stretch>
        </p:blipFill>
        <p:spPr>
          <a:xfrm>
            <a:off x="4225675" y="662500"/>
            <a:ext cx="7655875" cy="4393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4"/>
          <p:cNvPicPr preferRelativeResize="0"/>
          <p:nvPr/>
        </p:nvPicPr>
        <p:blipFill>
          <a:blip r:embed="rId3">
            <a:alphaModFix/>
          </a:blip>
          <a:stretch>
            <a:fillRect/>
          </a:stretch>
        </p:blipFill>
        <p:spPr>
          <a:xfrm>
            <a:off x="0" y="100825"/>
            <a:ext cx="5973275" cy="3303575"/>
          </a:xfrm>
          <a:prstGeom prst="rect">
            <a:avLst/>
          </a:prstGeom>
          <a:noFill/>
          <a:ln>
            <a:noFill/>
          </a:ln>
        </p:spPr>
      </p:pic>
      <p:pic>
        <p:nvPicPr>
          <p:cNvPr id="332" name="Google Shape;332;p34"/>
          <p:cNvPicPr preferRelativeResize="0"/>
          <p:nvPr/>
        </p:nvPicPr>
        <p:blipFill>
          <a:blip r:embed="rId4">
            <a:alphaModFix/>
          </a:blip>
          <a:stretch>
            <a:fillRect/>
          </a:stretch>
        </p:blipFill>
        <p:spPr>
          <a:xfrm>
            <a:off x="6284734" y="100825"/>
            <a:ext cx="5936116" cy="3303576"/>
          </a:xfrm>
          <a:prstGeom prst="rect">
            <a:avLst/>
          </a:prstGeom>
          <a:noFill/>
          <a:ln>
            <a:noFill/>
          </a:ln>
        </p:spPr>
      </p:pic>
      <p:sp>
        <p:nvSpPr>
          <p:cNvPr id="333" name="Google Shape;333;p34"/>
          <p:cNvSpPr txBox="1"/>
          <p:nvPr/>
        </p:nvSpPr>
        <p:spPr>
          <a:xfrm>
            <a:off x="464475" y="3460550"/>
            <a:ext cx="11086200" cy="321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chemeClr val="lt1"/>
                </a:solidFill>
                <a:latin typeface="Calibri"/>
                <a:ea typeface="Calibri"/>
                <a:cs typeface="Calibri"/>
                <a:sym typeface="Calibri"/>
              </a:rPr>
              <a:t>Cost of Education 47% increase</a:t>
            </a:r>
            <a:endParaRPr b="1" sz="3900">
              <a:solidFill>
                <a:schemeClr val="lt1"/>
              </a:solidFill>
              <a:latin typeface="Calibri"/>
              <a:ea typeface="Calibri"/>
              <a:cs typeface="Calibri"/>
              <a:sym typeface="Calibri"/>
            </a:endParaRPr>
          </a:p>
          <a:p>
            <a:pPr indent="0" lvl="0" marL="0" rtl="0" algn="ctr">
              <a:spcBef>
                <a:spcPts val="0"/>
              </a:spcBef>
              <a:spcAft>
                <a:spcPts val="0"/>
              </a:spcAft>
              <a:buNone/>
            </a:pPr>
            <a:r>
              <a:t/>
            </a:r>
            <a:endParaRPr b="1">
              <a:solidFill>
                <a:schemeClr val="lt1"/>
              </a:solidFill>
              <a:latin typeface="Calibri"/>
              <a:ea typeface="Calibri"/>
              <a:cs typeface="Calibri"/>
              <a:sym typeface="Calibri"/>
            </a:endParaRPr>
          </a:p>
          <a:p>
            <a:pPr indent="0" lvl="0" marL="0" rtl="0" algn="ctr">
              <a:spcBef>
                <a:spcPts val="0"/>
              </a:spcBef>
              <a:spcAft>
                <a:spcPts val="0"/>
              </a:spcAft>
              <a:buNone/>
            </a:pPr>
            <a:r>
              <a:rPr b="1" lang="en-US" sz="3900">
                <a:solidFill>
                  <a:schemeClr val="lt1"/>
                </a:solidFill>
                <a:latin typeface="Calibri"/>
                <a:ea typeface="Calibri"/>
                <a:cs typeface="Calibri"/>
                <a:sym typeface="Calibri"/>
              </a:rPr>
              <a:t>Average Tuition 57% increase</a:t>
            </a:r>
            <a:endParaRPr b="1" sz="3900">
              <a:solidFill>
                <a:schemeClr val="lt1"/>
              </a:solidFill>
              <a:latin typeface="Calibri"/>
              <a:ea typeface="Calibri"/>
              <a:cs typeface="Calibri"/>
              <a:sym typeface="Calibri"/>
            </a:endParaRPr>
          </a:p>
          <a:p>
            <a:pPr indent="0" lvl="0" marL="0" rtl="0" algn="ctr">
              <a:spcBef>
                <a:spcPts val="0"/>
              </a:spcBef>
              <a:spcAft>
                <a:spcPts val="0"/>
              </a:spcAft>
              <a:buNone/>
            </a:pPr>
            <a:r>
              <a:t/>
            </a:r>
            <a:endParaRPr b="1">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Inflation 30.17% increase</a:t>
            </a:r>
            <a:endParaRPr b="1" sz="3900">
              <a:solidFill>
                <a:schemeClr val="lt1"/>
              </a:solidFill>
              <a:latin typeface="Calibri"/>
              <a:ea typeface="Calibri"/>
              <a:cs typeface="Calibri"/>
              <a:sym typeface="Calibri"/>
            </a:endParaRPr>
          </a:p>
          <a:p>
            <a:pPr indent="0" lvl="0" marL="0" rtl="0" algn="ctr">
              <a:spcBef>
                <a:spcPts val="0"/>
              </a:spcBef>
              <a:spcAft>
                <a:spcPts val="0"/>
              </a:spcAft>
              <a:buNone/>
            </a:pPr>
            <a:r>
              <a:t/>
            </a:r>
            <a:endParaRPr b="1">
              <a:solidFill>
                <a:schemeClr val="lt1"/>
              </a:solidFill>
              <a:latin typeface="Calibri"/>
              <a:ea typeface="Calibri"/>
              <a:cs typeface="Calibri"/>
              <a:sym typeface="Calibri"/>
            </a:endParaRPr>
          </a:p>
          <a:p>
            <a:pPr indent="0" lvl="0" marL="0" rtl="0" algn="ctr">
              <a:spcBef>
                <a:spcPts val="0"/>
              </a:spcBef>
              <a:spcAft>
                <a:spcPts val="0"/>
              </a:spcAft>
              <a:buNone/>
            </a:pPr>
            <a:r>
              <a:rPr b="1" lang="en-US" sz="3900">
                <a:solidFill>
                  <a:schemeClr val="lt1"/>
                </a:solidFill>
                <a:latin typeface="Calibri"/>
                <a:ea typeface="Calibri"/>
                <a:cs typeface="Calibri"/>
                <a:sym typeface="Calibri"/>
              </a:rPr>
              <a:t>Tuition covers roughly ⅓ of the cost to educate</a:t>
            </a:r>
            <a:endParaRPr b="1" sz="39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35"/>
          <p:cNvPicPr preferRelativeResize="0"/>
          <p:nvPr/>
        </p:nvPicPr>
        <p:blipFill>
          <a:blip r:embed="rId3">
            <a:alphaModFix/>
          </a:blip>
          <a:stretch>
            <a:fillRect/>
          </a:stretch>
        </p:blipFill>
        <p:spPr>
          <a:xfrm>
            <a:off x="0" y="100825"/>
            <a:ext cx="5973275" cy="3303575"/>
          </a:xfrm>
          <a:prstGeom prst="rect">
            <a:avLst/>
          </a:prstGeom>
          <a:noFill/>
          <a:ln>
            <a:noFill/>
          </a:ln>
        </p:spPr>
      </p:pic>
      <p:pic>
        <p:nvPicPr>
          <p:cNvPr id="340" name="Google Shape;340;p35"/>
          <p:cNvPicPr preferRelativeResize="0"/>
          <p:nvPr/>
        </p:nvPicPr>
        <p:blipFill>
          <a:blip r:embed="rId4">
            <a:alphaModFix/>
          </a:blip>
          <a:stretch>
            <a:fillRect/>
          </a:stretch>
        </p:blipFill>
        <p:spPr>
          <a:xfrm>
            <a:off x="6284734" y="100825"/>
            <a:ext cx="5936116" cy="3303576"/>
          </a:xfrm>
          <a:prstGeom prst="rect">
            <a:avLst/>
          </a:prstGeom>
          <a:noFill/>
          <a:ln>
            <a:noFill/>
          </a:ln>
        </p:spPr>
      </p:pic>
      <p:sp>
        <p:nvSpPr>
          <p:cNvPr id="341" name="Google Shape;341;p35"/>
          <p:cNvSpPr txBox="1"/>
          <p:nvPr/>
        </p:nvSpPr>
        <p:spPr>
          <a:xfrm>
            <a:off x="464475" y="3612950"/>
            <a:ext cx="11086200" cy="257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chemeClr val="lt1"/>
                </a:solidFill>
                <a:latin typeface="Calibri"/>
                <a:ea typeface="Calibri"/>
                <a:cs typeface="Calibri"/>
                <a:sym typeface="Calibri"/>
              </a:rPr>
              <a:t>“The traditional Lutheran view of the </a:t>
            </a:r>
            <a:r>
              <a:rPr b="1" lang="en-US" sz="3100">
                <a:solidFill>
                  <a:schemeClr val="lt1"/>
                </a:solidFill>
                <a:latin typeface="Calibri"/>
                <a:ea typeface="Calibri"/>
                <a:cs typeface="Calibri"/>
                <a:sym typeface="Calibri"/>
              </a:rPr>
              <a:t>relationship</a:t>
            </a:r>
            <a:r>
              <a:rPr b="1" lang="en-US" sz="3100">
                <a:solidFill>
                  <a:schemeClr val="lt1"/>
                </a:solidFill>
                <a:latin typeface="Calibri"/>
                <a:ea typeface="Calibri"/>
                <a:cs typeface="Calibri"/>
                <a:sym typeface="Calibri"/>
              </a:rPr>
              <a:t> of member churches to sponsoring Pk-12 schools has been to subsidize, often deeply, the tuition costs of the congregational members who attend the school. In many parts of America, it is not uncommon for so called “member tuition” rates to be a third of [the cost].”</a:t>
            </a:r>
            <a:endParaRPr b="1" sz="3100">
              <a:solidFill>
                <a:schemeClr val="lt1"/>
              </a:solidFill>
              <a:latin typeface="Calibri"/>
              <a:ea typeface="Calibri"/>
              <a:cs typeface="Calibri"/>
              <a:sym typeface="Calibri"/>
            </a:endParaRPr>
          </a:p>
        </p:txBody>
      </p:sp>
      <p:sp>
        <p:nvSpPr>
          <p:cNvPr id="342" name="Google Shape;342;p35"/>
          <p:cNvSpPr txBox="1"/>
          <p:nvPr/>
        </p:nvSpPr>
        <p:spPr>
          <a:xfrm>
            <a:off x="693775" y="6141900"/>
            <a:ext cx="75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00FF"/>
                </a:solidFill>
                <a:latin typeface="Calibri"/>
                <a:ea typeface="Calibri"/>
                <a:cs typeface="Calibri"/>
                <a:sym typeface="Calibri"/>
              </a:rPr>
              <a:t>Grace Works Ministries</a:t>
            </a:r>
            <a:r>
              <a:rPr lang="en-US" u="sng">
                <a:solidFill>
                  <a:schemeClr val="hlink"/>
                </a:solidFill>
                <a:latin typeface="Calibri"/>
                <a:ea typeface="Calibri"/>
                <a:cs typeface="Calibri"/>
                <a:sym typeface="Calibri"/>
                <a:hlinkClick r:id="rId5"/>
              </a:rPr>
              <a:t>: Towards a Lutheran Theology of Tuition and Financial Aid for Christian Schools</a:t>
            </a:r>
            <a:endParaRPr>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6"/>
          <p:cNvPicPr preferRelativeResize="0"/>
          <p:nvPr/>
        </p:nvPicPr>
        <p:blipFill>
          <a:blip r:embed="rId3">
            <a:alphaModFix/>
          </a:blip>
          <a:stretch>
            <a:fillRect/>
          </a:stretch>
        </p:blipFill>
        <p:spPr>
          <a:xfrm>
            <a:off x="546650" y="94425"/>
            <a:ext cx="9482126" cy="6593900"/>
          </a:xfrm>
          <a:prstGeom prst="rect">
            <a:avLst/>
          </a:prstGeom>
          <a:noFill/>
          <a:ln>
            <a:noFill/>
          </a:ln>
        </p:spPr>
      </p:pic>
      <p:sp>
        <p:nvSpPr>
          <p:cNvPr id="349" name="Google Shape;349;p36"/>
          <p:cNvSpPr txBox="1"/>
          <p:nvPr/>
        </p:nvSpPr>
        <p:spPr>
          <a:xfrm>
            <a:off x="8154250" y="666875"/>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Calibri"/>
                <a:ea typeface="Calibri"/>
                <a:cs typeface="Calibri"/>
                <a:sym typeface="Calibri"/>
              </a:rPr>
              <a:t>COE - $8,551</a:t>
            </a:r>
            <a:endParaRPr b="1">
              <a:solidFill>
                <a:schemeClr val="lt1"/>
              </a:solidFill>
              <a:latin typeface="Calibri"/>
              <a:ea typeface="Calibri"/>
              <a:cs typeface="Calibri"/>
              <a:sym typeface="Calibri"/>
            </a:endParaRPr>
          </a:p>
          <a:p>
            <a:pPr indent="0" lvl="0" marL="0" rtl="0" algn="l">
              <a:spcBef>
                <a:spcPts val="0"/>
              </a:spcBef>
              <a:spcAft>
                <a:spcPts val="0"/>
              </a:spcAft>
              <a:buNone/>
            </a:pPr>
            <a:r>
              <a:rPr b="1" lang="en-US">
                <a:solidFill>
                  <a:schemeClr val="lt1"/>
                </a:solidFill>
                <a:latin typeface="Calibri"/>
                <a:ea typeface="Calibri"/>
                <a:cs typeface="Calibri"/>
                <a:sym typeface="Calibri"/>
              </a:rPr>
              <a:t>Tuition - $7,178</a:t>
            </a:r>
            <a:endParaRPr b="1">
              <a:solidFill>
                <a:schemeClr val="lt1"/>
              </a:solidFill>
              <a:latin typeface="Calibri"/>
              <a:ea typeface="Calibri"/>
              <a:cs typeface="Calibri"/>
              <a:sym typeface="Calibri"/>
            </a:endParaRPr>
          </a:p>
        </p:txBody>
      </p:sp>
      <p:sp>
        <p:nvSpPr>
          <p:cNvPr id="350" name="Google Shape;350;p36"/>
          <p:cNvSpPr txBox="1"/>
          <p:nvPr/>
        </p:nvSpPr>
        <p:spPr>
          <a:xfrm>
            <a:off x="5639650" y="362075"/>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Calibri"/>
                <a:ea typeface="Calibri"/>
                <a:cs typeface="Calibri"/>
                <a:sym typeface="Calibri"/>
              </a:rPr>
              <a:t>COE - $6,185</a:t>
            </a:r>
            <a:endParaRPr b="1">
              <a:solidFill>
                <a:schemeClr val="lt1"/>
              </a:solidFill>
              <a:latin typeface="Calibri"/>
              <a:ea typeface="Calibri"/>
              <a:cs typeface="Calibri"/>
              <a:sym typeface="Calibri"/>
            </a:endParaRPr>
          </a:p>
          <a:p>
            <a:pPr indent="0" lvl="0" marL="0" rtl="0" algn="l">
              <a:spcBef>
                <a:spcPts val="0"/>
              </a:spcBef>
              <a:spcAft>
                <a:spcPts val="0"/>
              </a:spcAft>
              <a:buNone/>
            </a:pPr>
            <a:r>
              <a:rPr b="1" lang="en-US">
                <a:solidFill>
                  <a:schemeClr val="lt1"/>
                </a:solidFill>
                <a:latin typeface="Calibri"/>
                <a:ea typeface="Calibri"/>
                <a:cs typeface="Calibri"/>
                <a:sym typeface="Calibri"/>
              </a:rPr>
              <a:t>Tuition - $2,616</a:t>
            </a:r>
            <a:endParaRPr b="1">
              <a:solidFill>
                <a:schemeClr val="lt1"/>
              </a:solidFill>
              <a:latin typeface="Calibri"/>
              <a:ea typeface="Calibri"/>
              <a:cs typeface="Calibri"/>
              <a:sym typeface="Calibri"/>
            </a:endParaRPr>
          </a:p>
        </p:txBody>
      </p:sp>
      <p:sp>
        <p:nvSpPr>
          <p:cNvPr id="351" name="Google Shape;351;p36"/>
          <p:cNvSpPr txBox="1"/>
          <p:nvPr/>
        </p:nvSpPr>
        <p:spPr>
          <a:xfrm>
            <a:off x="4572850" y="3562475"/>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Calibri"/>
                <a:ea typeface="Calibri"/>
                <a:cs typeface="Calibri"/>
                <a:sym typeface="Calibri"/>
              </a:rPr>
              <a:t>COE - $9,498</a:t>
            </a:r>
            <a:endParaRPr b="1">
              <a:solidFill>
                <a:schemeClr val="lt1"/>
              </a:solidFill>
              <a:latin typeface="Calibri"/>
              <a:ea typeface="Calibri"/>
              <a:cs typeface="Calibri"/>
              <a:sym typeface="Calibri"/>
            </a:endParaRPr>
          </a:p>
          <a:p>
            <a:pPr indent="0" lvl="0" marL="0" rtl="0" algn="l">
              <a:spcBef>
                <a:spcPts val="0"/>
              </a:spcBef>
              <a:spcAft>
                <a:spcPts val="0"/>
              </a:spcAft>
              <a:buNone/>
            </a:pPr>
            <a:r>
              <a:rPr b="1" lang="en-US">
                <a:solidFill>
                  <a:schemeClr val="lt1"/>
                </a:solidFill>
                <a:latin typeface="Calibri"/>
                <a:ea typeface="Calibri"/>
                <a:cs typeface="Calibri"/>
                <a:sym typeface="Calibri"/>
              </a:rPr>
              <a:t>Tuition - $8,111</a:t>
            </a:r>
            <a:endParaRPr b="1">
              <a:solidFill>
                <a:schemeClr val="lt1"/>
              </a:solidFill>
              <a:latin typeface="Calibri"/>
              <a:ea typeface="Calibri"/>
              <a:cs typeface="Calibri"/>
              <a:sym typeface="Calibri"/>
            </a:endParaRPr>
          </a:p>
        </p:txBody>
      </p:sp>
      <p:sp>
        <p:nvSpPr>
          <p:cNvPr id="352" name="Google Shape;352;p36"/>
          <p:cNvSpPr txBox="1"/>
          <p:nvPr/>
        </p:nvSpPr>
        <p:spPr>
          <a:xfrm>
            <a:off x="3885400" y="1549800"/>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COE - $6,691</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Tuition - $2,031</a:t>
            </a:r>
            <a:endParaRPr b="1">
              <a:solidFill>
                <a:schemeClr val="dk1"/>
              </a:solidFill>
              <a:latin typeface="Calibri"/>
              <a:ea typeface="Calibri"/>
              <a:cs typeface="Calibri"/>
              <a:sym typeface="Calibri"/>
            </a:endParaRPr>
          </a:p>
        </p:txBody>
      </p:sp>
      <p:sp>
        <p:nvSpPr>
          <p:cNvPr id="353" name="Google Shape;353;p36"/>
          <p:cNvSpPr txBox="1"/>
          <p:nvPr/>
        </p:nvSpPr>
        <p:spPr>
          <a:xfrm>
            <a:off x="4037800" y="2921400"/>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COE - $6,079</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Tuition - $2,741</a:t>
            </a:r>
            <a:endParaRPr b="1">
              <a:solidFill>
                <a:schemeClr val="dk1"/>
              </a:solidFill>
              <a:latin typeface="Calibri"/>
              <a:ea typeface="Calibri"/>
              <a:cs typeface="Calibri"/>
              <a:sym typeface="Calibri"/>
            </a:endParaRPr>
          </a:p>
        </p:txBody>
      </p:sp>
      <p:sp>
        <p:nvSpPr>
          <p:cNvPr id="354" name="Google Shape;354;p36"/>
          <p:cNvSpPr txBox="1"/>
          <p:nvPr/>
        </p:nvSpPr>
        <p:spPr>
          <a:xfrm>
            <a:off x="1447000" y="1702200"/>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COE - $5,333</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Tuition - $3,798</a:t>
            </a:r>
            <a:endParaRPr b="1">
              <a:solidFill>
                <a:schemeClr val="dk1"/>
              </a:solidFill>
              <a:latin typeface="Calibri"/>
              <a:ea typeface="Calibri"/>
              <a:cs typeface="Calibri"/>
              <a:sym typeface="Calibri"/>
            </a:endParaRPr>
          </a:p>
        </p:txBody>
      </p:sp>
      <p:sp>
        <p:nvSpPr>
          <p:cNvPr id="355" name="Google Shape;355;p36"/>
          <p:cNvSpPr txBox="1"/>
          <p:nvPr/>
        </p:nvSpPr>
        <p:spPr>
          <a:xfrm>
            <a:off x="1218400" y="3226200"/>
            <a:ext cx="145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COE - $7,201</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Tuition - $5,570</a:t>
            </a:r>
            <a:endParaRPr b="1">
              <a:solidFill>
                <a:schemeClr val="dk1"/>
              </a:solidFill>
              <a:latin typeface="Calibri"/>
              <a:ea typeface="Calibri"/>
              <a:cs typeface="Calibri"/>
              <a:sym typeface="Calibri"/>
            </a:endParaRPr>
          </a:p>
        </p:txBody>
      </p:sp>
      <p:sp>
        <p:nvSpPr>
          <p:cNvPr id="356" name="Google Shape;356;p36"/>
          <p:cNvSpPr txBox="1"/>
          <p:nvPr/>
        </p:nvSpPr>
        <p:spPr>
          <a:xfrm>
            <a:off x="10210000" y="2007000"/>
            <a:ext cx="1805700" cy="923400"/>
          </a:xfrm>
          <a:prstGeom prst="rect">
            <a:avLst/>
          </a:prstGeom>
          <a:noFill/>
          <a:ln>
            <a:noFill/>
          </a:ln>
          <a:effectLst>
            <a:outerShdw blurRad="57150" rotWithShape="0" algn="bl" dir="5400000" dist="19050">
              <a:schemeClr val="dk1">
                <a:alpha val="60000"/>
              </a:scheme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highlight>
                  <a:schemeClr val="accent3"/>
                </a:highlight>
                <a:latin typeface="Calibri"/>
                <a:ea typeface="Calibri"/>
                <a:cs typeface="Calibri"/>
                <a:sym typeface="Calibri"/>
              </a:rPr>
              <a:t>Northern WI</a:t>
            </a:r>
            <a:endParaRPr b="1" sz="1600">
              <a:solidFill>
                <a:schemeClr val="lt1"/>
              </a:solidFill>
              <a:highlight>
                <a:schemeClr val="accent3"/>
              </a:highlight>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COE - $6,208</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Tuition - $1,447</a:t>
            </a:r>
            <a:endParaRPr b="1" sz="1600">
              <a:solidFill>
                <a:schemeClr val="lt1"/>
              </a:solidFill>
              <a:latin typeface="Calibri"/>
              <a:ea typeface="Calibri"/>
              <a:cs typeface="Calibri"/>
              <a:sym typeface="Calibri"/>
            </a:endParaRPr>
          </a:p>
        </p:txBody>
      </p:sp>
      <p:cxnSp>
        <p:nvCxnSpPr>
          <p:cNvPr id="357" name="Google Shape;357;p36"/>
          <p:cNvCxnSpPr/>
          <p:nvPr/>
        </p:nvCxnSpPr>
        <p:spPr>
          <a:xfrm>
            <a:off x="7113950" y="1809875"/>
            <a:ext cx="3164100" cy="389400"/>
          </a:xfrm>
          <a:prstGeom prst="straightConnector1">
            <a:avLst/>
          </a:prstGeom>
          <a:noFill/>
          <a:ln cap="flat" cmpd="sng" w="38100">
            <a:solidFill>
              <a:schemeClr val="accent3"/>
            </a:solidFill>
            <a:prstDash val="solid"/>
            <a:round/>
            <a:headEnd len="med" w="med" type="stealth"/>
            <a:tailEnd len="med" w="med" type="stealth"/>
          </a:ln>
        </p:spPr>
      </p:cxnSp>
      <p:sp>
        <p:nvSpPr>
          <p:cNvPr id="358" name="Google Shape;358;p36"/>
          <p:cNvSpPr txBox="1"/>
          <p:nvPr/>
        </p:nvSpPr>
        <p:spPr>
          <a:xfrm>
            <a:off x="10210000" y="2769000"/>
            <a:ext cx="1765200" cy="9234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highlight>
                  <a:schemeClr val="accent4"/>
                </a:highlight>
                <a:latin typeface="Calibri"/>
                <a:ea typeface="Calibri"/>
                <a:cs typeface="Calibri"/>
                <a:sym typeface="Calibri"/>
              </a:rPr>
              <a:t>Michigan</a:t>
            </a:r>
            <a:endParaRPr b="1" sz="1600">
              <a:solidFill>
                <a:schemeClr val="lt1"/>
              </a:solidFill>
              <a:highlight>
                <a:schemeClr val="accent4"/>
              </a:highlight>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COE - $5,523</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Tuition - 1,867</a:t>
            </a:r>
            <a:endParaRPr b="1" sz="1600">
              <a:solidFill>
                <a:schemeClr val="lt1"/>
              </a:solidFill>
              <a:latin typeface="Calibri"/>
              <a:ea typeface="Calibri"/>
              <a:cs typeface="Calibri"/>
              <a:sym typeface="Calibri"/>
            </a:endParaRPr>
          </a:p>
        </p:txBody>
      </p:sp>
      <p:cxnSp>
        <p:nvCxnSpPr>
          <p:cNvPr id="359" name="Google Shape;359;p36"/>
          <p:cNvCxnSpPr/>
          <p:nvPr/>
        </p:nvCxnSpPr>
        <p:spPr>
          <a:xfrm>
            <a:off x="7105675" y="2986000"/>
            <a:ext cx="3125400" cy="723000"/>
          </a:xfrm>
          <a:prstGeom prst="straightConnector1">
            <a:avLst/>
          </a:prstGeom>
          <a:noFill/>
          <a:ln cap="flat" cmpd="sng" w="38100">
            <a:solidFill>
              <a:schemeClr val="accent5"/>
            </a:solidFill>
            <a:prstDash val="solid"/>
            <a:round/>
            <a:headEnd len="med" w="med" type="stealth"/>
            <a:tailEnd len="med" w="med" type="stealth"/>
          </a:ln>
        </p:spPr>
      </p:cxnSp>
      <p:sp>
        <p:nvSpPr>
          <p:cNvPr id="360" name="Google Shape;360;p36"/>
          <p:cNvSpPr txBox="1"/>
          <p:nvPr/>
        </p:nvSpPr>
        <p:spPr>
          <a:xfrm>
            <a:off x="10210000" y="3531000"/>
            <a:ext cx="1765200" cy="9234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600">
                <a:solidFill>
                  <a:schemeClr val="lt1"/>
                </a:solidFill>
                <a:highlight>
                  <a:schemeClr val="accent5"/>
                </a:highlight>
                <a:latin typeface="Calibri"/>
                <a:ea typeface="Calibri"/>
                <a:cs typeface="Calibri"/>
                <a:sym typeface="Calibri"/>
              </a:rPr>
              <a:t>Western WI</a:t>
            </a:r>
            <a:endParaRPr b="1" sz="1600">
              <a:solidFill>
                <a:schemeClr val="lt1"/>
              </a:solidFill>
              <a:highlight>
                <a:schemeClr val="accent5"/>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600">
                <a:solidFill>
                  <a:schemeClr val="lt1"/>
                </a:solidFill>
                <a:latin typeface="Calibri"/>
                <a:ea typeface="Calibri"/>
                <a:cs typeface="Calibri"/>
                <a:sym typeface="Calibri"/>
              </a:rPr>
              <a:t>COE - $6,268</a:t>
            </a:r>
            <a:endParaRPr b="1" sz="16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600">
                <a:solidFill>
                  <a:schemeClr val="lt1"/>
                </a:solidFill>
                <a:latin typeface="Calibri"/>
                <a:ea typeface="Calibri"/>
                <a:cs typeface="Calibri"/>
                <a:sym typeface="Calibri"/>
              </a:rPr>
              <a:t>Tuition - $1,579</a:t>
            </a:r>
            <a:endParaRPr b="1" sz="1600">
              <a:solidFill>
                <a:schemeClr val="lt1"/>
              </a:solidFill>
              <a:latin typeface="Calibri"/>
              <a:ea typeface="Calibri"/>
              <a:cs typeface="Calibri"/>
              <a:sym typeface="Calibri"/>
            </a:endParaRPr>
          </a:p>
        </p:txBody>
      </p:sp>
      <p:cxnSp>
        <p:nvCxnSpPr>
          <p:cNvPr id="361" name="Google Shape;361;p36"/>
          <p:cNvCxnSpPr/>
          <p:nvPr/>
        </p:nvCxnSpPr>
        <p:spPr>
          <a:xfrm>
            <a:off x="7864975" y="3403500"/>
            <a:ext cx="2374500" cy="1076700"/>
          </a:xfrm>
          <a:prstGeom prst="straightConnector1">
            <a:avLst/>
          </a:prstGeom>
          <a:noFill/>
          <a:ln cap="flat" cmpd="sng" w="38100">
            <a:solidFill>
              <a:schemeClr val="accent6"/>
            </a:solidFill>
            <a:prstDash val="solid"/>
            <a:round/>
            <a:headEnd len="med" w="med" type="stealth"/>
            <a:tailEnd len="med" w="med" type="stealth"/>
          </a:ln>
        </p:spPr>
      </p:cxnSp>
      <p:sp>
        <p:nvSpPr>
          <p:cNvPr id="362" name="Google Shape;362;p36"/>
          <p:cNvSpPr txBox="1"/>
          <p:nvPr/>
        </p:nvSpPr>
        <p:spPr>
          <a:xfrm>
            <a:off x="10210000" y="4302825"/>
            <a:ext cx="1765200" cy="9234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highlight>
                  <a:schemeClr val="accent6"/>
                </a:highlight>
                <a:latin typeface="Calibri"/>
                <a:ea typeface="Calibri"/>
                <a:cs typeface="Calibri"/>
                <a:sym typeface="Calibri"/>
              </a:rPr>
              <a:t>Southeastern WI</a:t>
            </a:r>
            <a:endParaRPr b="1" sz="1600">
              <a:solidFill>
                <a:schemeClr val="lt1"/>
              </a:solidFill>
              <a:highlight>
                <a:schemeClr val="accent6"/>
              </a:highlight>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COE - $7,272</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Tuition - $2,108</a:t>
            </a:r>
            <a:endParaRPr b="1" sz="1600">
              <a:solidFill>
                <a:schemeClr val="lt1"/>
              </a:solidFill>
              <a:latin typeface="Calibri"/>
              <a:ea typeface="Calibri"/>
              <a:cs typeface="Calibri"/>
              <a:sym typeface="Calibri"/>
            </a:endParaRPr>
          </a:p>
        </p:txBody>
      </p:sp>
      <p:cxnSp>
        <p:nvCxnSpPr>
          <p:cNvPr id="363" name="Google Shape;363;p36"/>
          <p:cNvCxnSpPr/>
          <p:nvPr/>
        </p:nvCxnSpPr>
        <p:spPr>
          <a:xfrm>
            <a:off x="8467850" y="2759425"/>
            <a:ext cx="1805700" cy="211800"/>
          </a:xfrm>
          <a:prstGeom prst="straightConnector1">
            <a:avLst/>
          </a:prstGeom>
          <a:noFill/>
          <a:ln cap="flat" cmpd="sng" w="38100">
            <a:solidFill>
              <a:schemeClr val="accent4"/>
            </a:solidFill>
            <a:prstDash val="solid"/>
            <a:round/>
            <a:headEnd len="med" w="med" type="stealth"/>
            <a:tailEnd len="med" w="med" type="stealth"/>
          </a:ln>
        </p:spPr>
      </p:cxnSp>
      <p:sp>
        <p:nvSpPr>
          <p:cNvPr id="364" name="Google Shape;364;p36"/>
          <p:cNvSpPr txBox="1"/>
          <p:nvPr/>
        </p:nvSpPr>
        <p:spPr>
          <a:xfrm>
            <a:off x="10231075" y="5048100"/>
            <a:ext cx="1508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highlight>
                  <a:srgbClr val="9900FF"/>
                </a:highlight>
                <a:latin typeface="Calibri"/>
                <a:ea typeface="Calibri"/>
                <a:cs typeface="Calibri"/>
                <a:sym typeface="Calibri"/>
              </a:rPr>
              <a:t>South Atlantic</a:t>
            </a:r>
            <a:endParaRPr b="1" sz="1600">
              <a:solidFill>
                <a:schemeClr val="lt1"/>
              </a:solidFill>
              <a:highlight>
                <a:srgbClr val="9900FF"/>
              </a:highlight>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COE - $7,262</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Tuition - $7,554</a:t>
            </a:r>
            <a:endParaRPr sz="1600"/>
          </a:p>
        </p:txBody>
      </p:sp>
      <p:cxnSp>
        <p:nvCxnSpPr>
          <p:cNvPr id="365" name="Google Shape;365;p36"/>
          <p:cNvCxnSpPr/>
          <p:nvPr/>
        </p:nvCxnSpPr>
        <p:spPr>
          <a:xfrm>
            <a:off x="8128775" y="4429425"/>
            <a:ext cx="2094000" cy="796800"/>
          </a:xfrm>
          <a:prstGeom prst="straightConnector1">
            <a:avLst/>
          </a:prstGeom>
          <a:noFill/>
          <a:ln cap="flat" cmpd="sng" w="38100">
            <a:solidFill>
              <a:srgbClr val="9900FF"/>
            </a:solidFill>
            <a:prstDash val="solid"/>
            <a:round/>
            <a:headEnd len="med" w="med" type="stealth"/>
            <a:tailEnd len="med" w="med" type="stealth"/>
          </a:ln>
        </p:spPr>
      </p:cxnSp>
      <p:sp>
        <p:nvSpPr>
          <p:cNvPr id="366" name="Google Shape;366;p36"/>
          <p:cNvSpPr txBox="1"/>
          <p:nvPr/>
        </p:nvSpPr>
        <p:spPr>
          <a:xfrm>
            <a:off x="10222775" y="199375"/>
            <a:ext cx="1765200" cy="127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COE = Cost of Education</a:t>
            </a:r>
            <a:endParaRPr b="1" sz="2400">
              <a:solidFill>
                <a:schemeClr val="lt1"/>
              </a:solidFill>
              <a:latin typeface="Calibri"/>
              <a:ea typeface="Calibri"/>
              <a:cs typeface="Calibri"/>
              <a:sym typeface="Calibri"/>
            </a:endParaRPr>
          </a:p>
          <a:p>
            <a:pPr indent="0" lvl="0" marL="0" rtl="0" algn="l">
              <a:spcBef>
                <a:spcPts val="0"/>
              </a:spcBef>
              <a:spcAft>
                <a:spcPts val="0"/>
              </a:spcAft>
              <a:buNone/>
            </a:pPr>
            <a:r>
              <a:rPr b="1" lang="en-US" sz="2300">
                <a:solidFill>
                  <a:schemeClr val="lt1"/>
                </a:solidFill>
                <a:latin typeface="Calibri"/>
                <a:ea typeface="Calibri"/>
                <a:cs typeface="Calibri"/>
                <a:sym typeface="Calibri"/>
              </a:rPr>
              <a:t>in the fall ‘22</a:t>
            </a:r>
            <a:endParaRPr b="1" sz="23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7"/>
          <p:cNvSpPr txBox="1"/>
          <p:nvPr/>
        </p:nvSpPr>
        <p:spPr>
          <a:xfrm>
            <a:off x="5745350" y="261750"/>
            <a:ext cx="5781000" cy="59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rPr lang="en-US" sz="3100">
                <a:solidFill>
                  <a:schemeClr val="lt1"/>
                </a:solidFill>
              </a:rPr>
              <a:t>Total </a:t>
            </a:r>
            <a:r>
              <a:rPr lang="en-US" sz="3100">
                <a:solidFill>
                  <a:schemeClr val="lt1"/>
                </a:solidFill>
              </a:rPr>
              <a:t>Students in WELS LES 28,</a:t>
            </a:r>
            <a:r>
              <a:rPr lang="en-US" sz="3100">
                <a:solidFill>
                  <a:schemeClr val="lt1"/>
                </a:solidFill>
              </a:rPr>
              <a:t>179</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WELS Students in WELS LES  16,355</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Students from other Christian Churches  </a:t>
            </a:r>
            <a:r>
              <a:rPr lang="en-US" sz="3100">
                <a:solidFill>
                  <a:schemeClr val="lt1"/>
                </a:solidFill>
              </a:rPr>
              <a:t>7,234</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Prospect Student in WELS LES 4,590</a:t>
            </a:r>
            <a:endParaRPr sz="3100">
              <a:solidFill>
                <a:schemeClr val="lt1"/>
              </a:solidFill>
            </a:endParaRPr>
          </a:p>
        </p:txBody>
      </p:sp>
      <p:pic>
        <p:nvPicPr>
          <p:cNvPr id="373" name="Google Shape;373;p37"/>
          <p:cNvPicPr preferRelativeResize="0"/>
          <p:nvPr/>
        </p:nvPicPr>
        <p:blipFill>
          <a:blip r:embed="rId3">
            <a:alphaModFix/>
          </a:blip>
          <a:stretch>
            <a:fillRect/>
          </a:stretch>
        </p:blipFill>
        <p:spPr>
          <a:xfrm>
            <a:off x="242275" y="3421276"/>
            <a:ext cx="5339350" cy="3273199"/>
          </a:xfrm>
          <a:prstGeom prst="rect">
            <a:avLst/>
          </a:prstGeom>
          <a:noFill/>
          <a:ln>
            <a:noFill/>
          </a:ln>
        </p:spPr>
      </p:pic>
      <p:pic>
        <p:nvPicPr>
          <p:cNvPr id="374" name="Google Shape;374;p37"/>
          <p:cNvPicPr preferRelativeResize="0"/>
          <p:nvPr/>
        </p:nvPicPr>
        <p:blipFill>
          <a:blip r:embed="rId4">
            <a:alphaModFix/>
          </a:blip>
          <a:stretch>
            <a:fillRect/>
          </a:stretch>
        </p:blipFill>
        <p:spPr>
          <a:xfrm>
            <a:off x="242275" y="148075"/>
            <a:ext cx="5350961" cy="3273200"/>
          </a:xfrm>
          <a:prstGeom prst="rect">
            <a:avLst/>
          </a:prstGeom>
          <a:noFill/>
          <a:ln>
            <a:noFill/>
          </a:ln>
        </p:spPr>
      </p:pic>
      <p:sp>
        <p:nvSpPr>
          <p:cNvPr id="375" name="Google Shape;375;p37"/>
          <p:cNvSpPr txBox="1"/>
          <p:nvPr/>
        </p:nvSpPr>
        <p:spPr>
          <a:xfrm>
            <a:off x="5745350" y="261750"/>
            <a:ext cx="5781000" cy="59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rPr lang="en-US" sz="3100">
                <a:solidFill>
                  <a:schemeClr val="lt1"/>
                </a:solidFill>
              </a:rPr>
              <a:t>Total Students in WELS LES 28,179 (+4,000)</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WELS Students in WELS LES  16,355 (-1,949)</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Students from other Christian Churches  7,234 (doubled!)</a:t>
            </a:r>
            <a:endParaRPr sz="3100">
              <a:solidFill>
                <a:schemeClr val="lt1"/>
              </a:solidFill>
            </a:endParaRPr>
          </a:p>
          <a:p>
            <a:pPr indent="0" lvl="0" marL="0" rtl="0" algn="l">
              <a:spcBef>
                <a:spcPts val="0"/>
              </a:spcBef>
              <a:spcAft>
                <a:spcPts val="0"/>
              </a:spcAft>
              <a:buNone/>
            </a:pPr>
            <a:r>
              <a:t/>
            </a:r>
            <a:endParaRPr sz="3100">
              <a:solidFill>
                <a:schemeClr val="lt1"/>
              </a:solidFill>
            </a:endParaRPr>
          </a:p>
          <a:p>
            <a:pPr indent="0" lvl="0" marL="0" rtl="0" algn="l">
              <a:spcBef>
                <a:spcPts val="0"/>
              </a:spcBef>
              <a:spcAft>
                <a:spcPts val="0"/>
              </a:spcAft>
              <a:buNone/>
            </a:pPr>
            <a:r>
              <a:rPr lang="en-US" sz="3100">
                <a:solidFill>
                  <a:schemeClr val="lt1"/>
                </a:solidFill>
              </a:rPr>
              <a:t>Prospect Student in WELS LES 4,590 (doubled!)</a:t>
            </a:r>
            <a:endParaRPr sz="31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0" st="0"/>
                                            </p:txEl>
                                          </p:spTgt>
                                        </p:tgtEl>
                                        <p:attrNameLst>
                                          <p:attrName>style.visibility</p:attrName>
                                        </p:attrNameLst>
                                      </p:cBhvr>
                                      <p:to>
                                        <p:strVal val="visible"/>
                                      </p:to>
                                    </p:set>
                                    <p:animEffect filter="fade" transition="in">
                                      <p:cBhvr>
                                        <p:cTn dur="1000"/>
                                        <p:tgtEl>
                                          <p:spTgt spid="3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1" st="1"/>
                                            </p:txEl>
                                          </p:spTgt>
                                        </p:tgtEl>
                                        <p:attrNameLst>
                                          <p:attrName>style.visibility</p:attrName>
                                        </p:attrNameLst>
                                      </p:cBhvr>
                                      <p:to>
                                        <p:strVal val="visible"/>
                                      </p:to>
                                    </p:set>
                                    <p:animEffect filter="fade" transition="in">
                                      <p:cBhvr>
                                        <p:cTn dur="1000"/>
                                        <p:tgtEl>
                                          <p:spTgt spid="3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2" st="2"/>
                                            </p:txEl>
                                          </p:spTgt>
                                        </p:tgtEl>
                                        <p:attrNameLst>
                                          <p:attrName>style.visibility</p:attrName>
                                        </p:attrNameLst>
                                      </p:cBhvr>
                                      <p:to>
                                        <p:strVal val="visible"/>
                                      </p:to>
                                    </p:set>
                                    <p:animEffect filter="fade" transition="in">
                                      <p:cBhvr>
                                        <p:cTn dur="1000"/>
                                        <p:tgtEl>
                                          <p:spTgt spid="3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3" st="3"/>
                                            </p:txEl>
                                          </p:spTgt>
                                        </p:tgtEl>
                                        <p:attrNameLst>
                                          <p:attrName>style.visibility</p:attrName>
                                        </p:attrNameLst>
                                      </p:cBhvr>
                                      <p:to>
                                        <p:strVal val="visible"/>
                                      </p:to>
                                    </p:set>
                                    <p:animEffect filter="fade" transition="in">
                                      <p:cBhvr>
                                        <p:cTn dur="1000"/>
                                        <p:tgtEl>
                                          <p:spTgt spid="3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4" st="4"/>
                                            </p:txEl>
                                          </p:spTgt>
                                        </p:tgtEl>
                                        <p:attrNameLst>
                                          <p:attrName>style.visibility</p:attrName>
                                        </p:attrNameLst>
                                      </p:cBhvr>
                                      <p:to>
                                        <p:strVal val="visible"/>
                                      </p:to>
                                    </p:set>
                                    <p:animEffect filter="fade" transition="in">
                                      <p:cBhvr>
                                        <p:cTn dur="1000"/>
                                        <p:tgtEl>
                                          <p:spTgt spid="3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5" st="5"/>
                                            </p:txEl>
                                          </p:spTgt>
                                        </p:tgtEl>
                                        <p:attrNameLst>
                                          <p:attrName>style.visibility</p:attrName>
                                        </p:attrNameLst>
                                      </p:cBhvr>
                                      <p:to>
                                        <p:strVal val="visible"/>
                                      </p:to>
                                    </p:set>
                                    <p:animEffect filter="fade" transition="in">
                                      <p:cBhvr>
                                        <p:cTn dur="1000"/>
                                        <p:tgtEl>
                                          <p:spTgt spid="3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6" st="6"/>
                                            </p:txEl>
                                          </p:spTgt>
                                        </p:tgtEl>
                                        <p:attrNameLst>
                                          <p:attrName>style.visibility</p:attrName>
                                        </p:attrNameLst>
                                      </p:cBhvr>
                                      <p:to>
                                        <p:strVal val="visible"/>
                                      </p:to>
                                    </p:set>
                                    <p:animEffect filter="fade" transition="in">
                                      <p:cBhvr>
                                        <p:cTn dur="1000"/>
                                        <p:tgtEl>
                                          <p:spTgt spid="37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7" st="7"/>
                                            </p:txEl>
                                          </p:spTgt>
                                        </p:tgtEl>
                                        <p:attrNameLst>
                                          <p:attrName>style.visibility</p:attrName>
                                        </p:attrNameLst>
                                      </p:cBhvr>
                                      <p:to>
                                        <p:strVal val="visible"/>
                                      </p:to>
                                    </p:set>
                                    <p:animEffect filter="fade" transition="in">
                                      <p:cBhvr>
                                        <p:cTn dur="1000"/>
                                        <p:tgtEl>
                                          <p:spTgt spid="37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8" st="8"/>
                                            </p:txEl>
                                          </p:spTgt>
                                        </p:tgtEl>
                                        <p:attrNameLst>
                                          <p:attrName>style.visibility</p:attrName>
                                        </p:attrNameLst>
                                      </p:cBhvr>
                                      <p:to>
                                        <p:strVal val="visible"/>
                                      </p:to>
                                    </p:set>
                                    <p:animEffect filter="fade" transition="in">
                                      <p:cBhvr>
                                        <p:cTn dur="1000"/>
                                        <p:tgtEl>
                                          <p:spTgt spid="37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0"/>
          <p:cNvPicPr preferRelativeResize="0"/>
          <p:nvPr/>
        </p:nvPicPr>
        <p:blipFill>
          <a:blip r:embed="rId3">
            <a:alphaModFix/>
          </a:blip>
          <a:stretch>
            <a:fillRect/>
          </a:stretch>
        </p:blipFill>
        <p:spPr>
          <a:xfrm>
            <a:off x="290475" y="5582100"/>
            <a:ext cx="1082925" cy="1275901"/>
          </a:xfrm>
          <a:prstGeom prst="rect">
            <a:avLst/>
          </a:prstGeom>
          <a:noFill/>
          <a:ln>
            <a:noFill/>
          </a:ln>
        </p:spPr>
      </p:pic>
      <p:pic>
        <p:nvPicPr>
          <p:cNvPr id="159" name="Google Shape;159;p20"/>
          <p:cNvPicPr preferRelativeResize="0"/>
          <p:nvPr/>
        </p:nvPicPr>
        <p:blipFill>
          <a:blip r:embed="rId4">
            <a:alphaModFix/>
          </a:blip>
          <a:stretch>
            <a:fillRect/>
          </a:stretch>
        </p:blipFill>
        <p:spPr>
          <a:xfrm>
            <a:off x="2421450" y="5582088"/>
            <a:ext cx="1225224" cy="1156824"/>
          </a:xfrm>
          <a:prstGeom prst="rect">
            <a:avLst/>
          </a:prstGeom>
          <a:noFill/>
          <a:ln>
            <a:noFill/>
          </a:ln>
        </p:spPr>
      </p:pic>
      <p:pic>
        <p:nvPicPr>
          <p:cNvPr id="160" name="Google Shape;160;p20"/>
          <p:cNvPicPr preferRelativeResize="0"/>
          <p:nvPr/>
        </p:nvPicPr>
        <p:blipFill>
          <a:blip r:embed="rId5">
            <a:alphaModFix/>
          </a:blip>
          <a:stretch>
            <a:fillRect/>
          </a:stretch>
        </p:blipFill>
        <p:spPr>
          <a:xfrm>
            <a:off x="4133692" y="329617"/>
            <a:ext cx="2566549" cy="922700"/>
          </a:xfrm>
          <a:prstGeom prst="rect">
            <a:avLst/>
          </a:prstGeom>
          <a:noFill/>
          <a:ln>
            <a:noFill/>
          </a:ln>
        </p:spPr>
      </p:pic>
      <p:pic>
        <p:nvPicPr>
          <p:cNvPr id="161" name="Google Shape;161;p20"/>
          <p:cNvPicPr preferRelativeResize="0"/>
          <p:nvPr/>
        </p:nvPicPr>
        <p:blipFill>
          <a:blip r:embed="rId6">
            <a:alphaModFix/>
          </a:blip>
          <a:stretch>
            <a:fillRect/>
          </a:stretch>
        </p:blipFill>
        <p:spPr>
          <a:xfrm>
            <a:off x="5043475" y="4118538"/>
            <a:ext cx="2105025" cy="2105025"/>
          </a:xfrm>
          <a:prstGeom prst="rect">
            <a:avLst/>
          </a:prstGeom>
          <a:noFill/>
          <a:ln>
            <a:noFill/>
          </a:ln>
        </p:spPr>
      </p:pic>
      <p:pic>
        <p:nvPicPr>
          <p:cNvPr id="162" name="Google Shape;162;p20"/>
          <p:cNvPicPr preferRelativeResize="0"/>
          <p:nvPr/>
        </p:nvPicPr>
        <p:blipFill>
          <a:blip r:embed="rId7">
            <a:alphaModFix/>
          </a:blip>
          <a:stretch>
            <a:fillRect/>
          </a:stretch>
        </p:blipFill>
        <p:spPr>
          <a:xfrm>
            <a:off x="7263806" y="3996321"/>
            <a:ext cx="2274993" cy="1275900"/>
          </a:xfrm>
          <a:prstGeom prst="rect">
            <a:avLst/>
          </a:prstGeom>
          <a:noFill/>
          <a:ln>
            <a:noFill/>
          </a:ln>
        </p:spPr>
      </p:pic>
      <p:pic>
        <p:nvPicPr>
          <p:cNvPr id="163" name="Google Shape;163;p20"/>
          <p:cNvPicPr preferRelativeResize="0"/>
          <p:nvPr/>
        </p:nvPicPr>
        <p:blipFill>
          <a:blip r:embed="rId8">
            <a:alphaModFix/>
          </a:blip>
          <a:stretch>
            <a:fillRect/>
          </a:stretch>
        </p:blipFill>
        <p:spPr>
          <a:xfrm>
            <a:off x="8918275" y="-78400"/>
            <a:ext cx="3004450" cy="1586350"/>
          </a:xfrm>
          <a:prstGeom prst="rect">
            <a:avLst/>
          </a:prstGeom>
          <a:noFill/>
          <a:ln>
            <a:noFill/>
          </a:ln>
        </p:spPr>
      </p:pic>
      <p:pic>
        <p:nvPicPr>
          <p:cNvPr id="164" name="Google Shape;164;p20"/>
          <p:cNvPicPr preferRelativeResize="0"/>
          <p:nvPr/>
        </p:nvPicPr>
        <p:blipFill>
          <a:blip r:embed="rId9">
            <a:alphaModFix/>
          </a:blip>
          <a:stretch>
            <a:fillRect/>
          </a:stretch>
        </p:blipFill>
        <p:spPr>
          <a:xfrm>
            <a:off x="372100" y="2132975"/>
            <a:ext cx="1975124" cy="969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8"/>
          <p:cNvPicPr preferRelativeResize="0"/>
          <p:nvPr/>
        </p:nvPicPr>
        <p:blipFill>
          <a:blip r:embed="rId3">
            <a:alphaModFix/>
          </a:blip>
          <a:stretch>
            <a:fillRect/>
          </a:stretch>
        </p:blipFill>
        <p:spPr>
          <a:xfrm>
            <a:off x="274700" y="70250"/>
            <a:ext cx="5676549" cy="3411975"/>
          </a:xfrm>
          <a:prstGeom prst="rect">
            <a:avLst/>
          </a:prstGeom>
          <a:noFill/>
          <a:ln>
            <a:noFill/>
          </a:ln>
        </p:spPr>
      </p:pic>
      <p:pic>
        <p:nvPicPr>
          <p:cNvPr id="382" name="Google Shape;382;p38"/>
          <p:cNvPicPr preferRelativeResize="0"/>
          <p:nvPr/>
        </p:nvPicPr>
        <p:blipFill>
          <a:blip r:embed="rId4">
            <a:alphaModFix/>
          </a:blip>
          <a:stretch>
            <a:fillRect/>
          </a:stretch>
        </p:blipFill>
        <p:spPr>
          <a:xfrm>
            <a:off x="274700" y="3395066"/>
            <a:ext cx="5676549" cy="3411959"/>
          </a:xfrm>
          <a:prstGeom prst="rect">
            <a:avLst/>
          </a:prstGeom>
          <a:noFill/>
          <a:ln>
            <a:noFill/>
          </a:ln>
        </p:spPr>
      </p:pic>
      <p:sp>
        <p:nvSpPr>
          <p:cNvPr id="383" name="Google Shape;383;p38"/>
          <p:cNvSpPr txBox="1"/>
          <p:nvPr/>
        </p:nvSpPr>
        <p:spPr>
          <a:xfrm>
            <a:off x="1129450" y="5057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402</a:t>
            </a:r>
            <a:endParaRPr>
              <a:latin typeface="Calibri"/>
              <a:ea typeface="Calibri"/>
              <a:cs typeface="Calibri"/>
              <a:sym typeface="Calibri"/>
            </a:endParaRPr>
          </a:p>
        </p:txBody>
      </p:sp>
      <p:sp>
        <p:nvSpPr>
          <p:cNvPr id="384" name="Google Shape;384;p38"/>
          <p:cNvSpPr txBox="1"/>
          <p:nvPr/>
        </p:nvSpPr>
        <p:spPr>
          <a:xfrm>
            <a:off x="1129450" y="785350"/>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741</a:t>
            </a:r>
            <a:endParaRPr>
              <a:latin typeface="Calibri"/>
              <a:ea typeface="Calibri"/>
              <a:cs typeface="Calibri"/>
              <a:sym typeface="Calibri"/>
            </a:endParaRPr>
          </a:p>
        </p:txBody>
      </p:sp>
      <p:sp>
        <p:nvSpPr>
          <p:cNvPr id="385" name="Google Shape;385;p38"/>
          <p:cNvSpPr txBox="1"/>
          <p:nvPr/>
        </p:nvSpPr>
        <p:spPr>
          <a:xfrm>
            <a:off x="509125" y="3828525"/>
            <a:ext cx="11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$12.3 million</a:t>
            </a:r>
            <a:endParaRPr>
              <a:latin typeface="Calibri"/>
              <a:ea typeface="Calibri"/>
              <a:cs typeface="Calibri"/>
              <a:sym typeface="Calibri"/>
            </a:endParaRPr>
          </a:p>
        </p:txBody>
      </p:sp>
      <p:sp>
        <p:nvSpPr>
          <p:cNvPr id="386" name="Google Shape;386;p38"/>
          <p:cNvSpPr txBox="1"/>
          <p:nvPr/>
        </p:nvSpPr>
        <p:spPr>
          <a:xfrm>
            <a:off x="737725" y="4091125"/>
            <a:ext cx="11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 million</a:t>
            </a:r>
            <a:endParaRPr>
              <a:latin typeface="Calibri"/>
              <a:ea typeface="Calibri"/>
              <a:cs typeface="Calibri"/>
              <a:sym typeface="Calibri"/>
            </a:endParaRPr>
          </a:p>
        </p:txBody>
      </p:sp>
      <p:pic>
        <p:nvPicPr>
          <p:cNvPr id="387" name="Google Shape;387;p38"/>
          <p:cNvPicPr preferRelativeResize="0"/>
          <p:nvPr/>
        </p:nvPicPr>
        <p:blipFill>
          <a:blip r:embed="rId5">
            <a:alphaModFix/>
          </a:blip>
          <a:stretch>
            <a:fillRect/>
          </a:stretch>
        </p:blipFill>
        <p:spPr>
          <a:xfrm>
            <a:off x="5951249" y="72400"/>
            <a:ext cx="5935951" cy="3407676"/>
          </a:xfrm>
          <a:prstGeom prst="rect">
            <a:avLst/>
          </a:prstGeom>
          <a:noFill/>
          <a:ln>
            <a:noFill/>
          </a:ln>
        </p:spPr>
      </p:pic>
      <p:sp>
        <p:nvSpPr>
          <p:cNvPr id="388" name="Google Shape;388;p38"/>
          <p:cNvSpPr txBox="1"/>
          <p:nvPr/>
        </p:nvSpPr>
        <p:spPr>
          <a:xfrm>
            <a:off x="6692050" y="5057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282,547</a:t>
            </a:r>
            <a:endParaRPr>
              <a:latin typeface="Calibri"/>
              <a:ea typeface="Calibri"/>
              <a:cs typeface="Calibri"/>
              <a:sym typeface="Calibri"/>
            </a:endParaRPr>
          </a:p>
        </p:txBody>
      </p:sp>
      <p:sp>
        <p:nvSpPr>
          <p:cNvPr id="389" name="Google Shape;389;p38"/>
          <p:cNvSpPr txBox="1"/>
          <p:nvPr/>
        </p:nvSpPr>
        <p:spPr>
          <a:xfrm>
            <a:off x="6692050" y="8105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121,649</a:t>
            </a:r>
            <a:endParaRPr>
              <a:latin typeface="Calibri"/>
              <a:ea typeface="Calibri"/>
              <a:cs typeface="Calibri"/>
              <a:sym typeface="Calibri"/>
            </a:endParaRPr>
          </a:p>
        </p:txBody>
      </p:sp>
      <p:sp>
        <p:nvSpPr>
          <p:cNvPr id="390" name="Google Shape;390;p38"/>
          <p:cNvSpPr txBox="1"/>
          <p:nvPr/>
        </p:nvSpPr>
        <p:spPr>
          <a:xfrm>
            <a:off x="6136500" y="3662225"/>
            <a:ext cx="60555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1"/>
                </a:solidFill>
                <a:latin typeface="Calibri"/>
                <a:ea typeface="Calibri"/>
                <a:cs typeface="Calibri"/>
                <a:sym typeface="Calibri"/>
              </a:rPr>
              <a:t>⅓ of the Congregations  have schools and </a:t>
            </a:r>
            <a:endParaRPr sz="4000">
              <a:solidFill>
                <a:schemeClr val="lt1"/>
              </a:solidFill>
              <a:latin typeface="Calibri"/>
              <a:ea typeface="Calibri"/>
              <a:cs typeface="Calibri"/>
              <a:sym typeface="Calibri"/>
            </a:endParaRPr>
          </a:p>
          <a:p>
            <a:pPr indent="0" lvl="0" marL="0" rtl="0" algn="l">
              <a:spcBef>
                <a:spcPts val="0"/>
              </a:spcBef>
              <a:spcAft>
                <a:spcPts val="0"/>
              </a:spcAft>
              <a:buNone/>
            </a:pPr>
            <a:r>
              <a:rPr lang="en-US" sz="4000">
                <a:solidFill>
                  <a:schemeClr val="accent2"/>
                </a:solidFill>
                <a:latin typeface="Calibri"/>
                <a:ea typeface="Calibri"/>
                <a:cs typeface="Calibri"/>
                <a:sym typeface="Calibri"/>
              </a:rPr>
              <a:t>have ⅔ of the members and</a:t>
            </a:r>
            <a:r>
              <a:rPr lang="en-US" sz="4000">
                <a:solidFill>
                  <a:schemeClr val="lt1"/>
                </a:solidFill>
                <a:latin typeface="Calibri"/>
                <a:ea typeface="Calibri"/>
                <a:cs typeface="Calibri"/>
                <a:sym typeface="Calibri"/>
              </a:rPr>
              <a:t> </a:t>
            </a:r>
            <a:r>
              <a:rPr lang="en-US" sz="4000">
                <a:solidFill>
                  <a:schemeClr val="accent4"/>
                </a:solidFill>
                <a:latin typeface="Calibri"/>
                <a:ea typeface="Calibri"/>
                <a:cs typeface="Calibri"/>
                <a:sym typeface="Calibri"/>
              </a:rPr>
              <a:t>contribute ⅔ of the CMO</a:t>
            </a:r>
            <a:endParaRPr sz="4000">
              <a:solidFill>
                <a:schemeClr val="accent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5" name="Shape 395"/>
        <p:cNvGrpSpPr/>
        <p:nvPr/>
      </p:nvGrpSpPr>
      <p:grpSpPr>
        <a:xfrm>
          <a:off x="0" y="0"/>
          <a:ext cx="0" cy="0"/>
          <a:chOff x="0" y="0"/>
          <a:chExt cx="0" cy="0"/>
        </a:xfrm>
      </p:grpSpPr>
      <p:pic>
        <p:nvPicPr>
          <p:cNvPr id="396" name="Google Shape;396;p39"/>
          <p:cNvPicPr preferRelativeResize="0"/>
          <p:nvPr/>
        </p:nvPicPr>
        <p:blipFill>
          <a:blip r:embed="rId3">
            <a:alphaModFix/>
          </a:blip>
          <a:stretch>
            <a:fillRect/>
          </a:stretch>
        </p:blipFill>
        <p:spPr>
          <a:xfrm>
            <a:off x="152400" y="152400"/>
            <a:ext cx="11421753" cy="6553201"/>
          </a:xfrm>
          <a:prstGeom prst="rect">
            <a:avLst/>
          </a:prstGeom>
          <a:noFill/>
          <a:ln>
            <a:noFill/>
          </a:ln>
        </p:spPr>
      </p:pic>
      <p:sp>
        <p:nvSpPr>
          <p:cNvPr id="397" name="Google Shape;397;p39"/>
          <p:cNvSpPr txBox="1"/>
          <p:nvPr/>
        </p:nvSpPr>
        <p:spPr>
          <a:xfrm>
            <a:off x="1532650" y="30542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29</a:t>
            </a:r>
            <a:endParaRPr>
              <a:latin typeface="Calibri"/>
              <a:ea typeface="Calibri"/>
              <a:cs typeface="Calibri"/>
              <a:sym typeface="Calibri"/>
            </a:endParaRPr>
          </a:p>
        </p:txBody>
      </p:sp>
      <p:sp>
        <p:nvSpPr>
          <p:cNvPr id="398" name="Google Shape;398;p39"/>
          <p:cNvSpPr txBox="1"/>
          <p:nvPr/>
        </p:nvSpPr>
        <p:spPr>
          <a:xfrm>
            <a:off x="1837450" y="33590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63</a:t>
            </a:r>
            <a:endParaRPr>
              <a:latin typeface="Calibri"/>
              <a:ea typeface="Calibri"/>
              <a:cs typeface="Calibri"/>
              <a:sym typeface="Calibri"/>
            </a:endParaRPr>
          </a:p>
        </p:txBody>
      </p:sp>
      <p:sp>
        <p:nvSpPr>
          <p:cNvPr id="399" name="Google Shape;399;p39"/>
          <p:cNvSpPr txBox="1"/>
          <p:nvPr/>
        </p:nvSpPr>
        <p:spPr>
          <a:xfrm>
            <a:off x="2362050" y="36890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p:txBody>
      </p:sp>
      <p:sp>
        <p:nvSpPr>
          <p:cNvPr id="400" name="Google Shape;400;p39"/>
          <p:cNvSpPr txBox="1"/>
          <p:nvPr/>
        </p:nvSpPr>
        <p:spPr>
          <a:xfrm>
            <a:off x="2650000" y="36890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59</a:t>
            </a:r>
            <a:endParaRPr>
              <a:latin typeface="Calibri"/>
              <a:ea typeface="Calibri"/>
              <a:cs typeface="Calibri"/>
              <a:sym typeface="Calibri"/>
            </a:endParaRPr>
          </a:p>
        </p:txBody>
      </p:sp>
      <p:sp>
        <p:nvSpPr>
          <p:cNvPr id="401" name="Google Shape;401;p39"/>
          <p:cNvSpPr txBox="1"/>
          <p:nvPr/>
        </p:nvSpPr>
        <p:spPr>
          <a:xfrm>
            <a:off x="3177775" y="21971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45</a:t>
            </a:r>
            <a:endParaRPr>
              <a:latin typeface="Calibri"/>
              <a:ea typeface="Calibri"/>
              <a:cs typeface="Calibri"/>
              <a:sym typeface="Calibri"/>
            </a:endParaRPr>
          </a:p>
        </p:txBody>
      </p:sp>
      <p:sp>
        <p:nvSpPr>
          <p:cNvPr id="402" name="Google Shape;402;p39"/>
          <p:cNvSpPr txBox="1"/>
          <p:nvPr/>
        </p:nvSpPr>
        <p:spPr>
          <a:xfrm>
            <a:off x="3462000" y="3003650"/>
            <a:ext cx="46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101</a:t>
            </a:r>
            <a:endParaRPr>
              <a:latin typeface="Calibri"/>
              <a:ea typeface="Calibri"/>
              <a:cs typeface="Calibri"/>
              <a:sym typeface="Calibri"/>
            </a:endParaRPr>
          </a:p>
        </p:txBody>
      </p:sp>
      <p:sp>
        <p:nvSpPr>
          <p:cNvPr id="403" name="Google Shape;403;p39"/>
          <p:cNvSpPr txBox="1"/>
          <p:nvPr/>
        </p:nvSpPr>
        <p:spPr>
          <a:xfrm>
            <a:off x="4015975" y="21209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52</a:t>
            </a:r>
            <a:endParaRPr>
              <a:latin typeface="Calibri"/>
              <a:ea typeface="Calibri"/>
              <a:cs typeface="Calibri"/>
              <a:sym typeface="Calibri"/>
            </a:endParaRPr>
          </a:p>
        </p:txBody>
      </p:sp>
      <p:sp>
        <p:nvSpPr>
          <p:cNvPr id="404" name="Google Shape;404;p39"/>
          <p:cNvSpPr txBox="1"/>
          <p:nvPr/>
        </p:nvSpPr>
        <p:spPr>
          <a:xfrm>
            <a:off x="4320775" y="25781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87</a:t>
            </a:r>
            <a:endParaRPr>
              <a:latin typeface="Calibri"/>
              <a:ea typeface="Calibri"/>
              <a:cs typeface="Calibri"/>
              <a:sym typeface="Calibri"/>
            </a:endParaRPr>
          </a:p>
        </p:txBody>
      </p:sp>
      <p:sp>
        <p:nvSpPr>
          <p:cNvPr id="405" name="Google Shape;405;p39"/>
          <p:cNvSpPr txBox="1"/>
          <p:nvPr/>
        </p:nvSpPr>
        <p:spPr>
          <a:xfrm>
            <a:off x="4848175" y="340385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28</a:t>
            </a:r>
            <a:endParaRPr>
              <a:latin typeface="Calibri"/>
              <a:ea typeface="Calibri"/>
              <a:cs typeface="Calibri"/>
              <a:sym typeface="Calibri"/>
            </a:endParaRPr>
          </a:p>
        </p:txBody>
      </p:sp>
      <p:sp>
        <p:nvSpPr>
          <p:cNvPr id="406" name="Google Shape;406;p39"/>
          <p:cNvSpPr txBox="1"/>
          <p:nvPr/>
        </p:nvSpPr>
        <p:spPr>
          <a:xfrm>
            <a:off x="5126975" y="364695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56</a:t>
            </a:r>
            <a:endParaRPr>
              <a:latin typeface="Calibri"/>
              <a:ea typeface="Calibri"/>
              <a:cs typeface="Calibri"/>
              <a:sym typeface="Calibri"/>
            </a:endParaRPr>
          </a:p>
        </p:txBody>
      </p:sp>
      <p:sp>
        <p:nvSpPr>
          <p:cNvPr id="407" name="Google Shape;407;p39"/>
          <p:cNvSpPr txBox="1"/>
          <p:nvPr/>
        </p:nvSpPr>
        <p:spPr>
          <a:xfrm>
            <a:off x="5699025" y="39966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p:txBody>
      </p:sp>
      <p:sp>
        <p:nvSpPr>
          <p:cNvPr id="408" name="Google Shape;408;p39"/>
          <p:cNvSpPr txBox="1"/>
          <p:nvPr/>
        </p:nvSpPr>
        <p:spPr>
          <a:xfrm>
            <a:off x="5955050" y="364695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37</a:t>
            </a:r>
            <a:endParaRPr>
              <a:latin typeface="Calibri"/>
              <a:ea typeface="Calibri"/>
              <a:cs typeface="Calibri"/>
              <a:sym typeface="Calibri"/>
            </a:endParaRPr>
          </a:p>
        </p:txBody>
      </p:sp>
      <p:sp>
        <p:nvSpPr>
          <p:cNvPr id="409" name="Google Shape;409;p39"/>
          <p:cNvSpPr txBox="1"/>
          <p:nvPr/>
        </p:nvSpPr>
        <p:spPr>
          <a:xfrm>
            <a:off x="6485650" y="14104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57</a:t>
            </a:r>
            <a:endParaRPr>
              <a:latin typeface="Calibri"/>
              <a:ea typeface="Calibri"/>
              <a:cs typeface="Calibri"/>
              <a:sym typeface="Calibri"/>
            </a:endParaRPr>
          </a:p>
        </p:txBody>
      </p:sp>
      <p:sp>
        <p:nvSpPr>
          <p:cNvPr id="410" name="Google Shape;410;p39"/>
          <p:cNvSpPr txBox="1"/>
          <p:nvPr/>
        </p:nvSpPr>
        <p:spPr>
          <a:xfrm>
            <a:off x="6764425" y="31719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70</a:t>
            </a:r>
            <a:endParaRPr>
              <a:latin typeface="Calibri"/>
              <a:ea typeface="Calibri"/>
              <a:cs typeface="Calibri"/>
              <a:sym typeface="Calibri"/>
            </a:endParaRPr>
          </a:p>
        </p:txBody>
      </p:sp>
      <p:sp>
        <p:nvSpPr>
          <p:cNvPr id="411" name="Google Shape;411;p39"/>
          <p:cNvSpPr txBox="1"/>
          <p:nvPr/>
        </p:nvSpPr>
        <p:spPr>
          <a:xfrm>
            <a:off x="7312800" y="380405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a:t>
            </a:r>
            <a:r>
              <a:rPr lang="en-US">
                <a:latin typeface="Calibri"/>
                <a:ea typeface="Calibri"/>
                <a:cs typeface="Calibri"/>
                <a:sym typeface="Calibri"/>
              </a:rPr>
              <a:t>5</a:t>
            </a:r>
            <a:endParaRPr>
              <a:latin typeface="Calibri"/>
              <a:ea typeface="Calibri"/>
              <a:cs typeface="Calibri"/>
              <a:sym typeface="Calibri"/>
            </a:endParaRPr>
          </a:p>
        </p:txBody>
      </p:sp>
      <p:sp>
        <p:nvSpPr>
          <p:cNvPr id="412" name="Google Shape;412;p39"/>
          <p:cNvSpPr txBox="1"/>
          <p:nvPr/>
        </p:nvSpPr>
        <p:spPr>
          <a:xfrm>
            <a:off x="7603950" y="39148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28</a:t>
            </a:r>
            <a:endParaRPr>
              <a:latin typeface="Calibri"/>
              <a:ea typeface="Calibri"/>
              <a:cs typeface="Calibri"/>
              <a:sym typeface="Calibri"/>
            </a:endParaRPr>
          </a:p>
        </p:txBody>
      </p:sp>
      <p:sp>
        <p:nvSpPr>
          <p:cNvPr id="413" name="Google Shape;413;p39"/>
          <p:cNvSpPr txBox="1"/>
          <p:nvPr/>
        </p:nvSpPr>
        <p:spPr>
          <a:xfrm>
            <a:off x="8139950" y="35721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26</a:t>
            </a:r>
            <a:endParaRPr>
              <a:latin typeface="Calibri"/>
              <a:ea typeface="Calibri"/>
              <a:cs typeface="Calibri"/>
              <a:sym typeface="Calibri"/>
            </a:endParaRPr>
          </a:p>
        </p:txBody>
      </p:sp>
      <p:sp>
        <p:nvSpPr>
          <p:cNvPr id="414" name="Google Shape;414;p39"/>
          <p:cNvSpPr txBox="1"/>
          <p:nvPr/>
        </p:nvSpPr>
        <p:spPr>
          <a:xfrm>
            <a:off x="8467050" y="35721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47</a:t>
            </a:r>
            <a:endParaRPr>
              <a:latin typeface="Calibri"/>
              <a:ea typeface="Calibri"/>
              <a:cs typeface="Calibri"/>
              <a:sym typeface="Calibri"/>
            </a:endParaRPr>
          </a:p>
        </p:txBody>
      </p:sp>
      <p:sp>
        <p:nvSpPr>
          <p:cNvPr id="415" name="Google Shape;415;p39"/>
          <p:cNvSpPr txBox="1"/>
          <p:nvPr/>
        </p:nvSpPr>
        <p:spPr>
          <a:xfrm>
            <a:off x="9036000" y="3689075"/>
            <a:ext cx="2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a:t>
            </a:r>
            <a:endParaRPr>
              <a:latin typeface="Calibri"/>
              <a:ea typeface="Calibri"/>
              <a:cs typeface="Calibri"/>
              <a:sym typeface="Calibri"/>
            </a:endParaRPr>
          </a:p>
        </p:txBody>
      </p:sp>
      <p:sp>
        <p:nvSpPr>
          <p:cNvPr id="416" name="Google Shape;416;p39"/>
          <p:cNvSpPr txBox="1"/>
          <p:nvPr/>
        </p:nvSpPr>
        <p:spPr>
          <a:xfrm>
            <a:off x="9252850" y="3689075"/>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33</a:t>
            </a:r>
            <a:endParaRPr>
              <a:latin typeface="Calibri"/>
              <a:ea typeface="Calibri"/>
              <a:cs typeface="Calibri"/>
              <a:sym typeface="Calibri"/>
            </a:endParaRPr>
          </a:p>
        </p:txBody>
      </p:sp>
      <p:sp>
        <p:nvSpPr>
          <p:cNvPr id="417" name="Google Shape;417;p39"/>
          <p:cNvSpPr txBox="1"/>
          <p:nvPr/>
        </p:nvSpPr>
        <p:spPr>
          <a:xfrm>
            <a:off x="9811100" y="6918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67</a:t>
            </a:r>
            <a:endParaRPr>
              <a:latin typeface="Calibri"/>
              <a:ea typeface="Calibri"/>
              <a:cs typeface="Calibri"/>
              <a:sym typeface="Calibri"/>
            </a:endParaRPr>
          </a:p>
        </p:txBody>
      </p:sp>
      <p:sp>
        <p:nvSpPr>
          <p:cNvPr id="418" name="Google Shape;418;p39"/>
          <p:cNvSpPr txBox="1"/>
          <p:nvPr/>
        </p:nvSpPr>
        <p:spPr>
          <a:xfrm>
            <a:off x="10089875" y="300365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64</a:t>
            </a:r>
            <a:endParaRPr>
              <a:latin typeface="Calibri"/>
              <a:ea typeface="Calibri"/>
              <a:cs typeface="Calibri"/>
              <a:sym typeface="Calibri"/>
            </a:endParaRPr>
          </a:p>
        </p:txBody>
      </p:sp>
      <p:sp>
        <p:nvSpPr>
          <p:cNvPr id="419" name="Google Shape;419;p39"/>
          <p:cNvSpPr txBox="1"/>
          <p:nvPr/>
        </p:nvSpPr>
        <p:spPr>
          <a:xfrm>
            <a:off x="10646675" y="6918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60</a:t>
            </a:r>
            <a:endParaRPr>
              <a:latin typeface="Calibri"/>
              <a:ea typeface="Calibri"/>
              <a:cs typeface="Calibri"/>
              <a:sym typeface="Calibri"/>
            </a:endParaRPr>
          </a:p>
        </p:txBody>
      </p:sp>
      <p:sp>
        <p:nvSpPr>
          <p:cNvPr id="420" name="Google Shape;420;p39"/>
          <p:cNvSpPr txBox="1"/>
          <p:nvPr/>
        </p:nvSpPr>
        <p:spPr>
          <a:xfrm>
            <a:off x="10908600" y="3054200"/>
            <a:ext cx="4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82</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40"/>
          <p:cNvPicPr preferRelativeResize="0"/>
          <p:nvPr/>
        </p:nvPicPr>
        <p:blipFill>
          <a:blip r:embed="rId3">
            <a:alphaModFix/>
          </a:blip>
          <a:stretch>
            <a:fillRect/>
          </a:stretch>
        </p:blipFill>
        <p:spPr>
          <a:xfrm>
            <a:off x="236250" y="70250"/>
            <a:ext cx="5676483" cy="3411950"/>
          </a:xfrm>
          <a:prstGeom prst="rect">
            <a:avLst/>
          </a:prstGeom>
          <a:noFill/>
          <a:ln>
            <a:noFill/>
          </a:ln>
        </p:spPr>
      </p:pic>
      <p:pic>
        <p:nvPicPr>
          <p:cNvPr id="427" name="Google Shape;427;p40"/>
          <p:cNvPicPr preferRelativeResize="0"/>
          <p:nvPr/>
        </p:nvPicPr>
        <p:blipFill>
          <a:blip r:embed="rId4">
            <a:alphaModFix/>
          </a:blip>
          <a:stretch>
            <a:fillRect/>
          </a:stretch>
        </p:blipFill>
        <p:spPr>
          <a:xfrm>
            <a:off x="236250" y="3395075"/>
            <a:ext cx="5676476" cy="3411919"/>
          </a:xfrm>
          <a:prstGeom prst="rect">
            <a:avLst/>
          </a:prstGeom>
          <a:noFill/>
          <a:ln>
            <a:noFill/>
          </a:ln>
        </p:spPr>
      </p:pic>
      <p:sp>
        <p:nvSpPr>
          <p:cNvPr id="428" name="Google Shape;428;p40"/>
          <p:cNvSpPr txBox="1"/>
          <p:nvPr/>
        </p:nvSpPr>
        <p:spPr>
          <a:xfrm>
            <a:off x="1168775" y="5057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443</a:t>
            </a:r>
            <a:endParaRPr>
              <a:latin typeface="Calibri"/>
              <a:ea typeface="Calibri"/>
              <a:cs typeface="Calibri"/>
              <a:sym typeface="Calibri"/>
            </a:endParaRPr>
          </a:p>
        </p:txBody>
      </p:sp>
      <p:sp>
        <p:nvSpPr>
          <p:cNvPr id="429" name="Google Shape;429;p40"/>
          <p:cNvSpPr txBox="1"/>
          <p:nvPr/>
        </p:nvSpPr>
        <p:spPr>
          <a:xfrm>
            <a:off x="1180525" y="785350"/>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779</a:t>
            </a:r>
            <a:endParaRPr>
              <a:latin typeface="Calibri"/>
              <a:ea typeface="Calibri"/>
              <a:cs typeface="Calibri"/>
              <a:sym typeface="Calibri"/>
            </a:endParaRPr>
          </a:p>
        </p:txBody>
      </p:sp>
      <p:sp>
        <p:nvSpPr>
          <p:cNvPr id="430" name="Google Shape;430;p40"/>
          <p:cNvSpPr txBox="1"/>
          <p:nvPr/>
        </p:nvSpPr>
        <p:spPr>
          <a:xfrm>
            <a:off x="661525" y="3828525"/>
            <a:ext cx="11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$15 million</a:t>
            </a:r>
            <a:endParaRPr>
              <a:latin typeface="Calibri"/>
              <a:ea typeface="Calibri"/>
              <a:cs typeface="Calibri"/>
              <a:sym typeface="Calibri"/>
            </a:endParaRPr>
          </a:p>
        </p:txBody>
      </p:sp>
      <p:sp>
        <p:nvSpPr>
          <p:cNvPr id="431" name="Google Shape;431;p40"/>
          <p:cNvSpPr txBox="1"/>
          <p:nvPr/>
        </p:nvSpPr>
        <p:spPr>
          <a:xfrm>
            <a:off x="627200" y="4091125"/>
            <a:ext cx="11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$8.2 million</a:t>
            </a:r>
            <a:endParaRPr>
              <a:latin typeface="Calibri"/>
              <a:ea typeface="Calibri"/>
              <a:cs typeface="Calibri"/>
              <a:sym typeface="Calibri"/>
            </a:endParaRPr>
          </a:p>
        </p:txBody>
      </p:sp>
      <p:pic>
        <p:nvPicPr>
          <p:cNvPr id="432" name="Google Shape;432;p40"/>
          <p:cNvPicPr preferRelativeResize="0"/>
          <p:nvPr/>
        </p:nvPicPr>
        <p:blipFill>
          <a:blip r:embed="rId5">
            <a:alphaModFix/>
          </a:blip>
          <a:stretch>
            <a:fillRect/>
          </a:stretch>
        </p:blipFill>
        <p:spPr>
          <a:xfrm>
            <a:off x="5912725" y="70250"/>
            <a:ext cx="5804476" cy="3488850"/>
          </a:xfrm>
          <a:prstGeom prst="rect">
            <a:avLst/>
          </a:prstGeom>
          <a:noFill/>
          <a:ln>
            <a:noFill/>
          </a:ln>
        </p:spPr>
      </p:pic>
      <p:sp>
        <p:nvSpPr>
          <p:cNvPr id="433" name="Google Shape;433;p40"/>
          <p:cNvSpPr txBox="1"/>
          <p:nvPr/>
        </p:nvSpPr>
        <p:spPr>
          <a:xfrm>
            <a:off x="6655175" y="5057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230,426</a:t>
            </a:r>
            <a:endParaRPr>
              <a:latin typeface="Calibri"/>
              <a:ea typeface="Calibri"/>
              <a:cs typeface="Calibri"/>
              <a:sym typeface="Calibri"/>
            </a:endParaRPr>
          </a:p>
        </p:txBody>
      </p:sp>
      <p:sp>
        <p:nvSpPr>
          <p:cNvPr id="434" name="Google Shape;434;p40"/>
          <p:cNvSpPr txBox="1"/>
          <p:nvPr/>
        </p:nvSpPr>
        <p:spPr>
          <a:xfrm>
            <a:off x="6655175" y="810575"/>
            <a:ext cx="7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107,312</a:t>
            </a:r>
            <a:endParaRPr>
              <a:latin typeface="Calibri"/>
              <a:ea typeface="Calibri"/>
              <a:cs typeface="Calibri"/>
              <a:sym typeface="Calibri"/>
            </a:endParaRPr>
          </a:p>
        </p:txBody>
      </p:sp>
      <p:sp>
        <p:nvSpPr>
          <p:cNvPr id="435" name="Google Shape;435;p40"/>
          <p:cNvSpPr txBox="1"/>
          <p:nvPr/>
        </p:nvSpPr>
        <p:spPr>
          <a:xfrm>
            <a:off x="6136500" y="3662225"/>
            <a:ext cx="60555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1"/>
                </a:solidFill>
                <a:latin typeface="Calibri"/>
                <a:ea typeface="Calibri"/>
                <a:cs typeface="Calibri"/>
                <a:sym typeface="Calibri"/>
              </a:rPr>
              <a:t>⅓ of the Congregations  have schools and </a:t>
            </a:r>
            <a:endParaRPr sz="4000">
              <a:solidFill>
                <a:schemeClr val="lt1"/>
              </a:solidFill>
              <a:latin typeface="Calibri"/>
              <a:ea typeface="Calibri"/>
              <a:cs typeface="Calibri"/>
              <a:sym typeface="Calibri"/>
            </a:endParaRPr>
          </a:p>
          <a:p>
            <a:pPr indent="0" lvl="0" marL="0" rtl="0" algn="l">
              <a:spcBef>
                <a:spcPts val="0"/>
              </a:spcBef>
              <a:spcAft>
                <a:spcPts val="0"/>
              </a:spcAft>
              <a:buNone/>
            </a:pPr>
            <a:r>
              <a:rPr lang="en-US" sz="4000">
                <a:solidFill>
                  <a:srgbClr val="F1C232"/>
                </a:solidFill>
                <a:latin typeface="Calibri"/>
                <a:ea typeface="Calibri"/>
                <a:cs typeface="Calibri"/>
                <a:sym typeface="Calibri"/>
              </a:rPr>
              <a:t>have ⅔ of the members and</a:t>
            </a:r>
            <a:r>
              <a:rPr lang="en-US" sz="4000">
                <a:solidFill>
                  <a:schemeClr val="lt1"/>
                </a:solidFill>
                <a:latin typeface="Calibri"/>
                <a:ea typeface="Calibri"/>
                <a:cs typeface="Calibri"/>
                <a:sym typeface="Calibri"/>
              </a:rPr>
              <a:t> </a:t>
            </a:r>
            <a:r>
              <a:rPr lang="en-US" sz="4000">
                <a:solidFill>
                  <a:srgbClr val="CCCCCC"/>
                </a:solidFill>
                <a:latin typeface="Calibri"/>
                <a:ea typeface="Calibri"/>
                <a:cs typeface="Calibri"/>
                <a:sym typeface="Calibri"/>
              </a:rPr>
              <a:t>contribute ⅔ of the CMO</a:t>
            </a:r>
            <a:endParaRPr sz="4000">
              <a:solidFill>
                <a:srgbClr val="CCCCCC"/>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0" name="Shape 440"/>
        <p:cNvGrpSpPr/>
        <p:nvPr/>
      </p:nvGrpSpPr>
      <p:grpSpPr>
        <a:xfrm>
          <a:off x="0" y="0"/>
          <a:ext cx="0" cy="0"/>
          <a:chOff x="0" y="0"/>
          <a:chExt cx="0" cy="0"/>
        </a:xfrm>
      </p:grpSpPr>
      <p:pic>
        <p:nvPicPr>
          <p:cNvPr id="441" name="Google Shape;441;p41"/>
          <p:cNvPicPr preferRelativeResize="0"/>
          <p:nvPr/>
        </p:nvPicPr>
        <p:blipFill>
          <a:blip r:embed="rId3">
            <a:alphaModFix/>
          </a:blip>
          <a:stretch>
            <a:fillRect/>
          </a:stretch>
        </p:blipFill>
        <p:spPr>
          <a:xfrm>
            <a:off x="495150" y="152400"/>
            <a:ext cx="11035849" cy="6553201"/>
          </a:xfrm>
          <a:prstGeom prst="rect">
            <a:avLst/>
          </a:prstGeom>
          <a:noFill/>
          <a:ln>
            <a:noFill/>
          </a:ln>
        </p:spPr>
      </p:pic>
      <p:sp>
        <p:nvSpPr>
          <p:cNvPr id="442" name="Google Shape;442;p41"/>
          <p:cNvSpPr txBox="1"/>
          <p:nvPr/>
        </p:nvSpPr>
        <p:spPr>
          <a:xfrm>
            <a:off x="1957125" y="34786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36</a:t>
            </a:r>
            <a:endParaRPr>
              <a:latin typeface="Calibri"/>
              <a:ea typeface="Calibri"/>
              <a:cs typeface="Calibri"/>
              <a:sym typeface="Calibri"/>
            </a:endParaRPr>
          </a:p>
        </p:txBody>
      </p:sp>
      <p:sp>
        <p:nvSpPr>
          <p:cNvPr id="443" name="Google Shape;443;p41"/>
          <p:cNvSpPr txBox="1"/>
          <p:nvPr/>
        </p:nvSpPr>
        <p:spPr>
          <a:xfrm>
            <a:off x="2237250" y="336950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76</a:t>
            </a:r>
            <a:endParaRPr>
              <a:latin typeface="Calibri"/>
              <a:ea typeface="Calibri"/>
              <a:cs typeface="Calibri"/>
              <a:sym typeface="Calibri"/>
            </a:endParaRPr>
          </a:p>
        </p:txBody>
      </p:sp>
      <p:sp>
        <p:nvSpPr>
          <p:cNvPr id="444" name="Google Shape;444;p41"/>
          <p:cNvSpPr txBox="1"/>
          <p:nvPr/>
        </p:nvSpPr>
        <p:spPr>
          <a:xfrm>
            <a:off x="2743800" y="381085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p:txBody>
      </p:sp>
      <p:sp>
        <p:nvSpPr>
          <p:cNvPr id="445" name="Google Shape;445;p41"/>
          <p:cNvSpPr txBox="1"/>
          <p:nvPr/>
        </p:nvSpPr>
        <p:spPr>
          <a:xfrm>
            <a:off x="3035825" y="397277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61</a:t>
            </a:r>
            <a:endParaRPr>
              <a:latin typeface="Calibri"/>
              <a:ea typeface="Calibri"/>
              <a:cs typeface="Calibri"/>
              <a:sym typeface="Calibri"/>
            </a:endParaRPr>
          </a:p>
        </p:txBody>
      </p:sp>
      <p:sp>
        <p:nvSpPr>
          <p:cNvPr id="446" name="Google Shape;446;p41"/>
          <p:cNvSpPr txBox="1"/>
          <p:nvPr/>
        </p:nvSpPr>
        <p:spPr>
          <a:xfrm>
            <a:off x="3525750" y="28326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a:t>
            </a:r>
            <a:r>
              <a:rPr lang="en-US">
                <a:latin typeface="Calibri"/>
                <a:ea typeface="Calibri"/>
                <a:cs typeface="Calibri"/>
                <a:sym typeface="Calibri"/>
              </a:rPr>
              <a:t>6</a:t>
            </a:r>
            <a:endParaRPr>
              <a:latin typeface="Calibri"/>
              <a:ea typeface="Calibri"/>
              <a:cs typeface="Calibri"/>
              <a:sym typeface="Calibri"/>
            </a:endParaRPr>
          </a:p>
        </p:txBody>
      </p:sp>
      <p:sp>
        <p:nvSpPr>
          <p:cNvPr id="447" name="Google Shape;447;p41"/>
          <p:cNvSpPr txBox="1"/>
          <p:nvPr/>
        </p:nvSpPr>
        <p:spPr>
          <a:xfrm>
            <a:off x="3785925" y="33262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90</a:t>
            </a:r>
            <a:endParaRPr>
              <a:latin typeface="Calibri"/>
              <a:ea typeface="Calibri"/>
              <a:cs typeface="Calibri"/>
              <a:sym typeface="Calibri"/>
            </a:endParaRPr>
          </a:p>
        </p:txBody>
      </p:sp>
      <p:sp>
        <p:nvSpPr>
          <p:cNvPr id="448" name="Google Shape;448;p41"/>
          <p:cNvSpPr txBox="1"/>
          <p:nvPr/>
        </p:nvSpPr>
        <p:spPr>
          <a:xfrm>
            <a:off x="4324525" y="25693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54</a:t>
            </a:r>
            <a:endParaRPr>
              <a:latin typeface="Calibri"/>
              <a:ea typeface="Calibri"/>
              <a:cs typeface="Calibri"/>
              <a:sym typeface="Calibri"/>
            </a:endParaRPr>
          </a:p>
        </p:txBody>
      </p:sp>
      <p:sp>
        <p:nvSpPr>
          <p:cNvPr id="449" name="Google Shape;449;p41"/>
          <p:cNvSpPr txBox="1"/>
          <p:nvPr/>
        </p:nvSpPr>
        <p:spPr>
          <a:xfrm>
            <a:off x="4600425" y="30784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91</a:t>
            </a:r>
            <a:endParaRPr>
              <a:latin typeface="Calibri"/>
              <a:ea typeface="Calibri"/>
              <a:cs typeface="Calibri"/>
              <a:sym typeface="Calibri"/>
            </a:endParaRPr>
          </a:p>
        </p:txBody>
      </p:sp>
      <p:sp>
        <p:nvSpPr>
          <p:cNvPr id="450" name="Google Shape;450;p41"/>
          <p:cNvSpPr txBox="1"/>
          <p:nvPr/>
        </p:nvSpPr>
        <p:spPr>
          <a:xfrm>
            <a:off x="5090375" y="37264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29</a:t>
            </a:r>
            <a:endParaRPr>
              <a:latin typeface="Calibri"/>
              <a:ea typeface="Calibri"/>
              <a:cs typeface="Calibri"/>
              <a:sym typeface="Calibri"/>
            </a:endParaRPr>
          </a:p>
        </p:txBody>
      </p:sp>
      <p:sp>
        <p:nvSpPr>
          <p:cNvPr id="451" name="Google Shape;451;p41"/>
          <p:cNvSpPr txBox="1"/>
          <p:nvPr/>
        </p:nvSpPr>
        <p:spPr>
          <a:xfrm>
            <a:off x="5366275" y="38788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62</a:t>
            </a:r>
            <a:endParaRPr>
              <a:latin typeface="Calibri"/>
              <a:ea typeface="Calibri"/>
              <a:cs typeface="Calibri"/>
              <a:sym typeface="Calibri"/>
            </a:endParaRPr>
          </a:p>
        </p:txBody>
      </p:sp>
      <p:sp>
        <p:nvSpPr>
          <p:cNvPr id="452" name="Google Shape;452;p41"/>
          <p:cNvSpPr txBox="1"/>
          <p:nvPr/>
        </p:nvSpPr>
        <p:spPr>
          <a:xfrm>
            <a:off x="5947250" y="41266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p:txBody>
      </p:sp>
      <p:sp>
        <p:nvSpPr>
          <p:cNvPr id="453" name="Google Shape;453;p41"/>
          <p:cNvSpPr txBox="1"/>
          <p:nvPr/>
        </p:nvSpPr>
        <p:spPr>
          <a:xfrm>
            <a:off x="6165050" y="381085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37</a:t>
            </a:r>
            <a:endParaRPr>
              <a:latin typeface="Calibri"/>
              <a:ea typeface="Calibri"/>
              <a:cs typeface="Calibri"/>
              <a:sym typeface="Calibri"/>
            </a:endParaRPr>
          </a:p>
        </p:txBody>
      </p:sp>
      <p:sp>
        <p:nvSpPr>
          <p:cNvPr id="454" name="Google Shape;454;p41"/>
          <p:cNvSpPr txBox="1"/>
          <p:nvPr/>
        </p:nvSpPr>
        <p:spPr>
          <a:xfrm>
            <a:off x="6675125" y="163497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67</a:t>
            </a:r>
            <a:endParaRPr>
              <a:latin typeface="Calibri"/>
              <a:ea typeface="Calibri"/>
              <a:cs typeface="Calibri"/>
              <a:sym typeface="Calibri"/>
            </a:endParaRPr>
          </a:p>
        </p:txBody>
      </p:sp>
      <p:sp>
        <p:nvSpPr>
          <p:cNvPr id="455" name="Google Shape;455;p41"/>
          <p:cNvSpPr txBox="1"/>
          <p:nvPr/>
        </p:nvSpPr>
        <p:spPr>
          <a:xfrm>
            <a:off x="6963600" y="336950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88</a:t>
            </a:r>
            <a:endParaRPr>
              <a:latin typeface="Calibri"/>
              <a:ea typeface="Calibri"/>
              <a:cs typeface="Calibri"/>
              <a:sym typeface="Calibri"/>
            </a:endParaRPr>
          </a:p>
        </p:txBody>
      </p:sp>
      <p:sp>
        <p:nvSpPr>
          <p:cNvPr id="456" name="Google Shape;456;p41"/>
          <p:cNvSpPr txBox="1"/>
          <p:nvPr/>
        </p:nvSpPr>
        <p:spPr>
          <a:xfrm>
            <a:off x="7436950" y="391570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15</a:t>
            </a:r>
            <a:endParaRPr>
              <a:latin typeface="Calibri"/>
              <a:ea typeface="Calibri"/>
              <a:cs typeface="Calibri"/>
              <a:sym typeface="Calibri"/>
            </a:endParaRPr>
          </a:p>
        </p:txBody>
      </p:sp>
      <p:sp>
        <p:nvSpPr>
          <p:cNvPr id="457" name="Google Shape;457;p41"/>
          <p:cNvSpPr txBox="1"/>
          <p:nvPr/>
        </p:nvSpPr>
        <p:spPr>
          <a:xfrm>
            <a:off x="7741550" y="41266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28</a:t>
            </a:r>
            <a:endParaRPr>
              <a:latin typeface="Calibri"/>
              <a:ea typeface="Calibri"/>
              <a:cs typeface="Calibri"/>
              <a:sym typeface="Calibri"/>
            </a:endParaRPr>
          </a:p>
        </p:txBody>
      </p:sp>
      <p:sp>
        <p:nvSpPr>
          <p:cNvPr id="458" name="Google Shape;458;p41"/>
          <p:cNvSpPr txBox="1"/>
          <p:nvPr/>
        </p:nvSpPr>
        <p:spPr>
          <a:xfrm>
            <a:off x="8272650" y="351550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27</a:t>
            </a:r>
            <a:endParaRPr>
              <a:latin typeface="Calibri"/>
              <a:ea typeface="Calibri"/>
              <a:cs typeface="Calibri"/>
              <a:sym typeface="Calibri"/>
            </a:endParaRPr>
          </a:p>
        </p:txBody>
      </p:sp>
      <p:sp>
        <p:nvSpPr>
          <p:cNvPr id="459" name="Google Shape;459;p41"/>
          <p:cNvSpPr txBox="1"/>
          <p:nvPr/>
        </p:nvSpPr>
        <p:spPr>
          <a:xfrm>
            <a:off x="8532100" y="361545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49</a:t>
            </a:r>
            <a:endParaRPr>
              <a:latin typeface="Calibri"/>
              <a:ea typeface="Calibri"/>
              <a:cs typeface="Calibri"/>
              <a:sym typeface="Calibri"/>
            </a:endParaRPr>
          </a:p>
        </p:txBody>
      </p:sp>
      <p:sp>
        <p:nvSpPr>
          <p:cNvPr id="460" name="Google Shape;460;p41"/>
          <p:cNvSpPr txBox="1"/>
          <p:nvPr/>
        </p:nvSpPr>
        <p:spPr>
          <a:xfrm>
            <a:off x="9030250" y="38788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p:txBody>
      </p:sp>
      <p:sp>
        <p:nvSpPr>
          <p:cNvPr id="461" name="Google Shape;461;p41"/>
          <p:cNvSpPr txBox="1"/>
          <p:nvPr/>
        </p:nvSpPr>
        <p:spPr>
          <a:xfrm>
            <a:off x="9318050" y="37264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41</a:t>
            </a:r>
            <a:endParaRPr>
              <a:latin typeface="Calibri"/>
              <a:ea typeface="Calibri"/>
              <a:cs typeface="Calibri"/>
              <a:sym typeface="Calibri"/>
            </a:endParaRPr>
          </a:p>
        </p:txBody>
      </p:sp>
      <p:sp>
        <p:nvSpPr>
          <p:cNvPr id="462" name="Google Shape;462;p41"/>
          <p:cNvSpPr txBox="1"/>
          <p:nvPr/>
        </p:nvSpPr>
        <p:spPr>
          <a:xfrm>
            <a:off x="9820800" y="8371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72</a:t>
            </a:r>
            <a:endParaRPr>
              <a:latin typeface="Calibri"/>
              <a:ea typeface="Calibri"/>
              <a:cs typeface="Calibri"/>
              <a:sym typeface="Calibri"/>
            </a:endParaRPr>
          </a:p>
        </p:txBody>
      </p:sp>
      <p:sp>
        <p:nvSpPr>
          <p:cNvPr id="463" name="Google Shape;463;p41"/>
          <p:cNvSpPr txBox="1"/>
          <p:nvPr/>
        </p:nvSpPr>
        <p:spPr>
          <a:xfrm>
            <a:off x="10615350" y="1343525"/>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71</a:t>
            </a:r>
            <a:endParaRPr>
              <a:latin typeface="Calibri"/>
              <a:ea typeface="Calibri"/>
              <a:cs typeface="Calibri"/>
              <a:sym typeface="Calibri"/>
            </a:endParaRPr>
          </a:p>
        </p:txBody>
      </p:sp>
      <p:sp>
        <p:nvSpPr>
          <p:cNvPr id="464" name="Google Shape;464;p41"/>
          <p:cNvSpPr txBox="1"/>
          <p:nvPr/>
        </p:nvSpPr>
        <p:spPr>
          <a:xfrm>
            <a:off x="10104000" y="351550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65</a:t>
            </a:r>
            <a:endParaRPr>
              <a:latin typeface="Calibri"/>
              <a:ea typeface="Calibri"/>
              <a:cs typeface="Calibri"/>
              <a:sym typeface="Calibri"/>
            </a:endParaRPr>
          </a:p>
        </p:txBody>
      </p:sp>
      <p:sp>
        <p:nvSpPr>
          <p:cNvPr id="465" name="Google Shape;465;p41"/>
          <p:cNvSpPr txBox="1"/>
          <p:nvPr/>
        </p:nvSpPr>
        <p:spPr>
          <a:xfrm>
            <a:off x="10889950" y="3410650"/>
            <a:ext cx="3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91</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42"/>
          <p:cNvPicPr preferRelativeResize="0"/>
          <p:nvPr/>
        </p:nvPicPr>
        <p:blipFill>
          <a:blip r:embed="rId3">
            <a:alphaModFix/>
          </a:blip>
          <a:stretch>
            <a:fillRect/>
          </a:stretch>
        </p:blipFill>
        <p:spPr>
          <a:xfrm>
            <a:off x="228600" y="152400"/>
            <a:ext cx="11688626" cy="6553199"/>
          </a:xfrm>
          <a:prstGeom prst="rect">
            <a:avLst/>
          </a:prstGeom>
          <a:noFill/>
          <a:ln>
            <a:noFill/>
          </a:ln>
        </p:spPr>
      </p:pic>
      <p:sp>
        <p:nvSpPr>
          <p:cNvPr id="472" name="Google Shape;472;p42"/>
          <p:cNvSpPr txBox="1"/>
          <p:nvPr/>
        </p:nvSpPr>
        <p:spPr>
          <a:xfrm>
            <a:off x="644425" y="5016250"/>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a:t>
            </a:r>
            <a:endParaRPr>
              <a:latin typeface="Calibri"/>
              <a:ea typeface="Calibri"/>
              <a:cs typeface="Calibri"/>
              <a:sym typeface="Calibri"/>
            </a:endParaRPr>
          </a:p>
        </p:txBody>
      </p:sp>
      <p:sp>
        <p:nvSpPr>
          <p:cNvPr id="473" name="Google Shape;473;p42"/>
          <p:cNvSpPr txBox="1"/>
          <p:nvPr/>
        </p:nvSpPr>
        <p:spPr>
          <a:xfrm>
            <a:off x="1558825" y="5016250"/>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1:6</a:t>
            </a:r>
            <a:endParaRPr>
              <a:latin typeface="Calibri"/>
              <a:ea typeface="Calibri"/>
              <a:cs typeface="Calibri"/>
              <a:sym typeface="Calibri"/>
            </a:endParaRPr>
          </a:p>
        </p:txBody>
      </p:sp>
      <p:sp>
        <p:nvSpPr>
          <p:cNvPr id="474" name="Google Shape;474;p42"/>
          <p:cNvSpPr txBox="1"/>
          <p:nvPr/>
        </p:nvSpPr>
        <p:spPr>
          <a:xfrm>
            <a:off x="2775225" y="467247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a:t>
            </a:r>
            <a:endParaRPr>
              <a:latin typeface="Calibri"/>
              <a:ea typeface="Calibri"/>
              <a:cs typeface="Calibri"/>
              <a:sym typeface="Calibri"/>
            </a:endParaRPr>
          </a:p>
        </p:txBody>
      </p:sp>
      <p:sp>
        <p:nvSpPr>
          <p:cNvPr id="475" name="Google Shape;475;p42"/>
          <p:cNvSpPr txBox="1"/>
          <p:nvPr/>
        </p:nvSpPr>
        <p:spPr>
          <a:xfrm>
            <a:off x="3599825" y="467247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1:0.6</a:t>
            </a:r>
            <a:endParaRPr>
              <a:latin typeface="Calibri"/>
              <a:ea typeface="Calibri"/>
              <a:cs typeface="Calibri"/>
              <a:sym typeface="Calibri"/>
            </a:endParaRPr>
          </a:p>
        </p:txBody>
      </p:sp>
      <p:sp>
        <p:nvSpPr>
          <p:cNvPr id="476" name="Google Shape;476;p42"/>
          <p:cNvSpPr txBox="1"/>
          <p:nvPr/>
        </p:nvSpPr>
        <p:spPr>
          <a:xfrm>
            <a:off x="4484850" y="467247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a:t>
            </a:r>
            <a:endParaRPr>
              <a:latin typeface="Calibri"/>
              <a:ea typeface="Calibri"/>
              <a:cs typeface="Calibri"/>
              <a:sym typeface="Calibri"/>
            </a:endParaRPr>
          </a:p>
        </p:txBody>
      </p:sp>
      <p:sp>
        <p:nvSpPr>
          <p:cNvPr id="477" name="Google Shape;477;p42"/>
          <p:cNvSpPr txBox="1"/>
          <p:nvPr/>
        </p:nvSpPr>
        <p:spPr>
          <a:xfrm>
            <a:off x="5249775" y="482942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1:6</a:t>
            </a:r>
            <a:endParaRPr>
              <a:latin typeface="Calibri"/>
              <a:ea typeface="Calibri"/>
              <a:cs typeface="Calibri"/>
              <a:sym typeface="Calibri"/>
            </a:endParaRPr>
          </a:p>
        </p:txBody>
      </p:sp>
      <p:sp>
        <p:nvSpPr>
          <p:cNvPr id="478" name="Google Shape;478;p42"/>
          <p:cNvSpPr txBox="1"/>
          <p:nvPr/>
        </p:nvSpPr>
        <p:spPr>
          <a:xfrm>
            <a:off x="5866813" y="5016250"/>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1:0.8</a:t>
            </a:r>
            <a:endParaRPr>
              <a:latin typeface="Calibri"/>
              <a:ea typeface="Calibri"/>
              <a:cs typeface="Calibri"/>
              <a:sym typeface="Calibri"/>
            </a:endParaRPr>
          </a:p>
        </p:txBody>
      </p:sp>
      <p:sp>
        <p:nvSpPr>
          <p:cNvPr id="479" name="Google Shape;479;p42"/>
          <p:cNvSpPr txBox="1"/>
          <p:nvPr/>
        </p:nvSpPr>
        <p:spPr>
          <a:xfrm>
            <a:off x="6755625" y="496607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a:t>
            </a:r>
            <a:endParaRPr>
              <a:latin typeface="Calibri"/>
              <a:ea typeface="Calibri"/>
              <a:cs typeface="Calibri"/>
              <a:sym typeface="Calibri"/>
            </a:endParaRPr>
          </a:p>
        </p:txBody>
      </p:sp>
      <p:sp>
        <p:nvSpPr>
          <p:cNvPr id="480" name="Google Shape;480;p42"/>
          <p:cNvSpPr txBox="1"/>
          <p:nvPr/>
        </p:nvSpPr>
        <p:spPr>
          <a:xfrm>
            <a:off x="7876725" y="482942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a:t>
            </a:r>
            <a:endParaRPr>
              <a:latin typeface="Calibri"/>
              <a:ea typeface="Calibri"/>
              <a:cs typeface="Calibri"/>
              <a:sym typeface="Calibri"/>
            </a:endParaRPr>
          </a:p>
        </p:txBody>
      </p:sp>
      <p:sp>
        <p:nvSpPr>
          <p:cNvPr id="481" name="Google Shape;481;p42"/>
          <p:cNvSpPr txBox="1"/>
          <p:nvPr/>
        </p:nvSpPr>
        <p:spPr>
          <a:xfrm>
            <a:off x="8657825" y="482942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1:4</a:t>
            </a:r>
            <a:endParaRPr>
              <a:latin typeface="Calibri"/>
              <a:ea typeface="Calibri"/>
              <a:cs typeface="Calibri"/>
              <a:sym typeface="Calibri"/>
            </a:endParaRPr>
          </a:p>
        </p:txBody>
      </p:sp>
      <p:sp>
        <p:nvSpPr>
          <p:cNvPr id="482" name="Google Shape;482;p42"/>
          <p:cNvSpPr txBox="1"/>
          <p:nvPr/>
        </p:nvSpPr>
        <p:spPr>
          <a:xfrm>
            <a:off x="9050425" y="522962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1:0.9</a:t>
            </a:r>
            <a:endParaRPr>
              <a:latin typeface="Calibri"/>
              <a:ea typeface="Calibri"/>
              <a:cs typeface="Calibri"/>
              <a:sym typeface="Calibri"/>
            </a:endParaRPr>
          </a:p>
        </p:txBody>
      </p:sp>
      <p:sp>
        <p:nvSpPr>
          <p:cNvPr id="483" name="Google Shape;483;p42"/>
          <p:cNvSpPr txBox="1"/>
          <p:nvPr/>
        </p:nvSpPr>
        <p:spPr>
          <a:xfrm>
            <a:off x="10224125" y="5072675"/>
            <a:ext cx="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1:0.8</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43"/>
          <p:cNvPicPr preferRelativeResize="0"/>
          <p:nvPr/>
        </p:nvPicPr>
        <p:blipFill>
          <a:blip r:embed="rId3">
            <a:alphaModFix amt="20000"/>
          </a:blip>
          <a:stretch>
            <a:fillRect/>
          </a:stretch>
        </p:blipFill>
        <p:spPr>
          <a:xfrm>
            <a:off x="152400" y="152400"/>
            <a:ext cx="11688626" cy="6553199"/>
          </a:xfrm>
          <a:prstGeom prst="rect">
            <a:avLst/>
          </a:prstGeom>
          <a:noFill/>
          <a:ln>
            <a:noFill/>
          </a:ln>
        </p:spPr>
      </p:pic>
      <p:sp>
        <p:nvSpPr>
          <p:cNvPr id="490" name="Google Shape;490;p43"/>
          <p:cNvSpPr txBox="1"/>
          <p:nvPr/>
        </p:nvSpPr>
        <p:spPr>
          <a:xfrm>
            <a:off x="152400" y="705900"/>
            <a:ext cx="11582700" cy="4279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3800">
                <a:solidFill>
                  <a:schemeClr val="lt1"/>
                </a:solidFill>
                <a:latin typeface="Calibri"/>
                <a:ea typeface="Calibri"/>
                <a:cs typeface="Calibri"/>
                <a:sym typeface="Calibri"/>
              </a:rPr>
              <a:t>Change from 2012 to 2022</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rPr b="1" lang="en-US" sz="3800">
                <a:solidFill>
                  <a:schemeClr val="lt1"/>
                </a:solidFill>
                <a:latin typeface="Calibri"/>
                <a:ea typeface="Calibri"/>
                <a:cs typeface="Calibri"/>
                <a:sym typeface="Calibri"/>
              </a:rPr>
              <a:t>22% CMO Increase for Congregations with Schools</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rPr b="1" lang="en-US" sz="3800">
                <a:solidFill>
                  <a:schemeClr val="lt1"/>
                </a:solidFill>
                <a:latin typeface="Calibri"/>
                <a:ea typeface="Calibri"/>
                <a:cs typeface="Calibri"/>
                <a:sym typeface="Calibri"/>
              </a:rPr>
              <a:t>17% CMO Increase for </a:t>
            </a:r>
            <a:r>
              <a:rPr b="1" lang="en-US" sz="3800">
                <a:solidFill>
                  <a:schemeClr val="lt1"/>
                </a:solidFill>
                <a:latin typeface="Calibri"/>
                <a:ea typeface="Calibri"/>
                <a:cs typeface="Calibri"/>
                <a:sym typeface="Calibri"/>
              </a:rPr>
              <a:t>Congregations</a:t>
            </a:r>
            <a:r>
              <a:rPr b="1" lang="en-US" sz="3800">
                <a:solidFill>
                  <a:schemeClr val="lt1"/>
                </a:solidFill>
                <a:latin typeface="Calibri"/>
                <a:ea typeface="Calibri"/>
                <a:cs typeface="Calibri"/>
                <a:sym typeface="Calibri"/>
              </a:rPr>
              <a:t> without a school</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800">
              <a:solidFill>
                <a:schemeClr val="lt1"/>
              </a:solidFill>
              <a:latin typeface="Calibri"/>
              <a:ea typeface="Calibri"/>
              <a:cs typeface="Calibri"/>
              <a:sym typeface="Calibri"/>
            </a:endParaRPr>
          </a:p>
          <a:p>
            <a:pPr indent="0" lvl="0" marL="0" rtl="0" algn="ctr">
              <a:spcBef>
                <a:spcPts val="0"/>
              </a:spcBef>
              <a:spcAft>
                <a:spcPts val="0"/>
              </a:spcAft>
              <a:buNone/>
            </a:pPr>
            <a:r>
              <a:rPr b="1" lang="en-US" sz="3800">
                <a:solidFill>
                  <a:schemeClr val="lt1"/>
                </a:solidFill>
                <a:latin typeface="Calibri"/>
                <a:ea typeface="Calibri"/>
                <a:cs typeface="Calibri"/>
                <a:sym typeface="Calibri"/>
              </a:rPr>
              <a:t>30.17% inflation rate</a:t>
            </a:r>
            <a:endParaRPr b="1" sz="3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4"/>
          <p:cNvSpPr txBox="1"/>
          <p:nvPr>
            <p:ph type="title"/>
          </p:nvPr>
        </p:nvSpPr>
        <p:spPr>
          <a:xfrm>
            <a:off x="685801" y="5334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6000"/>
              <a:t>Barriers to Overcome</a:t>
            </a:r>
            <a:endParaRPr b="1" sz="6000"/>
          </a:p>
        </p:txBody>
      </p:sp>
      <p:sp>
        <p:nvSpPr>
          <p:cNvPr id="497" name="Google Shape;497;p44"/>
          <p:cNvSpPr txBox="1"/>
          <p:nvPr>
            <p:ph idx="1" type="body"/>
          </p:nvPr>
        </p:nvSpPr>
        <p:spPr>
          <a:xfrm>
            <a:off x="685801" y="1227667"/>
            <a:ext cx="10131300" cy="3649200"/>
          </a:xfrm>
          <a:prstGeom prst="rect">
            <a:avLst/>
          </a:prstGeom>
        </p:spPr>
        <p:txBody>
          <a:bodyPr anchorCtr="0" anchor="ctr" bIns="45700" lIns="91425" spcFirstLastPara="1" rIns="91425" wrap="square" tIns="45700">
            <a:normAutofit/>
          </a:bodyPr>
          <a:lstStyle/>
          <a:p>
            <a:pPr indent="-533400" lvl="0" marL="457200" rtl="0" algn="l">
              <a:lnSpc>
                <a:spcPct val="110000"/>
              </a:lnSpc>
              <a:spcBef>
                <a:spcPts val="0"/>
              </a:spcBef>
              <a:spcAft>
                <a:spcPts val="0"/>
              </a:spcAft>
              <a:buSzPts val="4800"/>
              <a:buChar char="•"/>
            </a:pPr>
            <a:r>
              <a:rPr lang="en-US" sz="4800"/>
              <a:t>Feelings of Failure</a:t>
            </a:r>
            <a:endParaRPr sz="4800"/>
          </a:p>
          <a:p>
            <a:pPr indent="-533400" lvl="0" marL="457200" rtl="0" algn="l">
              <a:lnSpc>
                <a:spcPct val="110000"/>
              </a:lnSpc>
              <a:spcBef>
                <a:spcPts val="0"/>
              </a:spcBef>
              <a:spcAft>
                <a:spcPts val="0"/>
              </a:spcAft>
              <a:buSzPts val="4800"/>
              <a:buChar char="•"/>
            </a:pPr>
            <a:r>
              <a:rPr lang="en-US" sz="4800"/>
              <a:t>Institutional Inertia</a:t>
            </a:r>
            <a:r>
              <a:rPr lang="en-US" sz="4800">
                <a:solidFill>
                  <a:srgbClr val="A93254"/>
                </a:solidFill>
              </a:rPr>
              <a:t>									                                               </a:t>
            </a:r>
            <a:endParaRPr sz="3600">
              <a:solidFill>
                <a:srgbClr val="A93254"/>
              </a:solidFill>
            </a:endParaRPr>
          </a:p>
          <a:p>
            <a:pPr indent="0" lvl="0" marL="457200" rtl="0" algn="l">
              <a:spcBef>
                <a:spcPts val="0"/>
              </a:spcBef>
              <a:spcAft>
                <a:spcPts val="1000"/>
              </a:spcAft>
              <a:buNone/>
            </a:pPr>
            <a:r>
              <a:t/>
            </a:r>
            <a:endParaRPr/>
          </a:p>
        </p:txBody>
      </p:sp>
      <p:pic>
        <p:nvPicPr>
          <p:cNvPr id="498" name="Google Shape;498;p44"/>
          <p:cNvPicPr preferRelativeResize="0"/>
          <p:nvPr/>
        </p:nvPicPr>
        <p:blipFill>
          <a:blip r:embed="rId3">
            <a:alphaModFix/>
          </a:blip>
          <a:stretch>
            <a:fillRect/>
          </a:stretch>
        </p:blipFill>
        <p:spPr>
          <a:xfrm>
            <a:off x="8792300" y="237050"/>
            <a:ext cx="2885400" cy="28365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animEffect filter="fade" transition="in">
                                      <p:cBhvr>
                                        <p:cTn dur="1000"/>
                                        <p:tgtEl>
                                          <p:spTgt spid="4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1" st="1"/>
                                            </p:txEl>
                                          </p:spTgt>
                                        </p:tgtEl>
                                        <p:attrNameLst>
                                          <p:attrName>style.visibility</p:attrName>
                                        </p:attrNameLst>
                                      </p:cBhvr>
                                      <p:to>
                                        <p:strVal val="visible"/>
                                      </p:to>
                                    </p:set>
                                    <p:animEffect filter="fade" transition="in">
                                      <p:cBhvr>
                                        <p:cTn dur="1000"/>
                                        <p:tgtEl>
                                          <p:spTgt spid="4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2" st="2"/>
                                            </p:txEl>
                                          </p:spTgt>
                                        </p:tgtEl>
                                        <p:attrNameLst>
                                          <p:attrName>style.visibility</p:attrName>
                                        </p:attrNameLst>
                                      </p:cBhvr>
                                      <p:to>
                                        <p:strVal val="visible"/>
                                      </p:to>
                                    </p:set>
                                    <p:animEffect filter="fade" transition="in">
                                      <p:cBhvr>
                                        <p:cTn dur="1000"/>
                                        <p:tgtEl>
                                          <p:spTgt spid="49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5"/>
          <p:cNvSpPr/>
          <p:nvPr/>
        </p:nvSpPr>
        <p:spPr>
          <a:xfrm>
            <a:off x="571900" y="589400"/>
            <a:ext cx="10589700" cy="5378700"/>
          </a:xfrm>
          <a:prstGeom prst="wedgeRoundRectCallout">
            <a:avLst>
              <a:gd fmla="val 49499" name="adj1"/>
              <a:gd fmla="val 65401" name="adj2"/>
              <a:gd fmla="val 0" name="adj3"/>
            </a:avLst>
          </a:prstGeom>
          <a:noFill/>
          <a:ln cap="flat" cmpd="sng" w="76200">
            <a:solidFill>
              <a:schemeClr val="accent1"/>
            </a:solidFill>
            <a:prstDash val="solid"/>
            <a:round/>
            <a:headEnd len="sm" w="sm" type="none"/>
            <a:tailEnd len="sm" w="sm" type="none"/>
          </a:ln>
          <a:effectLst>
            <a:outerShdw blurRad="57150" rotWithShape="0" algn="bl" dir="5400000" dist="19050">
              <a:srgbClr val="000000">
                <a:alpha val="50000"/>
              </a:srgbClr>
            </a:outerShdw>
            <a:reflection blurRad="0" dir="5400000" dist="38100" endA="0" endPos="30000" fadeDir="5400012" kx="0" rotWithShape="0" algn="bl" stA="28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i="1" lang="en-US" sz="5400">
                <a:solidFill>
                  <a:schemeClr val="lt2"/>
                </a:solidFill>
              </a:rPr>
              <a:t>“</a:t>
            </a:r>
            <a:r>
              <a:rPr lang="en-US" sz="4400">
                <a:solidFill>
                  <a:schemeClr val="lt1"/>
                </a:solidFill>
                <a:latin typeface="Calibri"/>
                <a:ea typeface="Calibri"/>
                <a:cs typeface="Calibri"/>
                <a:sym typeface="Calibri"/>
              </a:rPr>
              <a:t>People seek solutions to new problem in the same place where they found the old ones. . . Instead of responding creatively, people increase their commitment to their old patterns. They implement the most ingrained natural response.</a:t>
            </a:r>
            <a:r>
              <a:rPr i="1" lang="en-US" sz="5400">
                <a:solidFill>
                  <a:schemeClr val="lt2"/>
                </a:solidFill>
              </a:rPr>
              <a:t>”</a:t>
            </a:r>
            <a:endParaRPr i="1" sz="5400">
              <a:solidFill>
                <a:schemeClr val="lt2"/>
              </a:solidFill>
            </a:endParaRPr>
          </a:p>
        </p:txBody>
      </p:sp>
      <p:sp>
        <p:nvSpPr>
          <p:cNvPr id="505" name="Google Shape;505;p45"/>
          <p:cNvSpPr txBox="1"/>
          <p:nvPr/>
        </p:nvSpPr>
        <p:spPr>
          <a:xfrm>
            <a:off x="1513200" y="6169925"/>
            <a:ext cx="4793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2"/>
                </a:solidFill>
                <a:latin typeface="Calibri"/>
                <a:ea typeface="Calibri"/>
                <a:cs typeface="Calibri"/>
                <a:sym typeface="Calibri"/>
              </a:rPr>
              <a:t>Robert E. Quinn, </a:t>
            </a:r>
            <a:r>
              <a:rPr b="1" i="1" lang="en-US" sz="1900">
                <a:solidFill>
                  <a:schemeClr val="lt2"/>
                </a:solidFill>
                <a:latin typeface="Calibri"/>
                <a:ea typeface="Calibri"/>
                <a:cs typeface="Calibri"/>
                <a:sym typeface="Calibri"/>
              </a:rPr>
              <a:t>Deep Change (1996) p.54</a:t>
            </a:r>
            <a:endParaRPr b="1" i="1" sz="1900">
              <a:solidFill>
                <a:schemeClr val="lt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6"/>
          <p:cNvSpPr txBox="1"/>
          <p:nvPr>
            <p:ph type="title"/>
          </p:nvPr>
        </p:nvSpPr>
        <p:spPr>
          <a:xfrm>
            <a:off x="685801" y="6096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6000"/>
              <a:t>Barriers to Overcome</a:t>
            </a:r>
            <a:endParaRPr b="1" sz="6000"/>
          </a:p>
        </p:txBody>
      </p:sp>
      <p:sp>
        <p:nvSpPr>
          <p:cNvPr id="512" name="Google Shape;512;p46"/>
          <p:cNvSpPr txBox="1"/>
          <p:nvPr>
            <p:ph idx="1" type="body"/>
          </p:nvPr>
        </p:nvSpPr>
        <p:spPr>
          <a:xfrm>
            <a:off x="685801" y="2291142"/>
            <a:ext cx="10131300" cy="3649200"/>
          </a:xfrm>
          <a:prstGeom prst="rect">
            <a:avLst/>
          </a:prstGeom>
        </p:spPr>
        <p:txBody>
          <a:bodyPr anchorCtr="0" anchor="ctr" bIns="45700" lIns="91425" spcFirstLastPara="1" rIns="91425" wrap="square" tIns="45700">
            <a:normAutofit/>
          </a:bodyPr>
          <a:lstStyle/>
          <a:p>
            <a:pPr indent="0" lvl="0" marL="457200" rtl="0" algn="l">
              <a:spcBef>
                <a:spcPts val="0"/>
              </a:spcBef>
              <a:spcAft>
                <a:spcPts val="0"/>
              </a:spcAft>
              <a:buNone/>
            </a:pPr>
            <a:r>
              <a:t/>
            </a:r>
            <a:endParaRPr sz="4800"/>
          </a:p>
          <a:p>
            <a:pPr indent="-533400" lvl="0" marL="457200" rtl="0" algn="l">
              <a:spcBef>
                <a:spcPts val="1000"/>
              </a:spcBef>
              <a:spcAft>
                <a:spcPts val="0"/>
              </a:spcAft>
              <a:buSzPts val="4800"/>
              <a:buChar char="•"/>
            </a:pPr>
            <a:r>
              <a:rPr lang="en-US" sz="4800"/>
              <a:t>Paradigm Shift</a:t>
            </a:r>
            <a:endParaRPr sz="4800"/>
          </a:p>
          <a:p>
            <a:pPr indent="-533400" lvl="0" marL="457200" rtl="0" algn="l">
              <a:spcBef>
                <a:spcPts val="0"/>
              </a:spcBef>
              <a:spcAft>
                <a:spcPts val="0"/>
              </a:spcAft>
              <a:buSzPts val="4800"/>
              <a:buChar char="•"/>
            </a:pPr>
            <a:r>
              <a:rPr lang="en-US" sz="4800"/>
              <a:t>Pursuing excellence is difficult 			</a:t>
            </a:r>
            <a:r>
              <a:rPr lang="en-US" sz="3600"/>
              <a:t>(and expensive)</a:t>
            </a:r>
            <a:endParaRPr sz="3600"/>
          </a:p>
          <a:p>
            <a:pPr indent="0" lvl="0" marL="457200" rtl="0" algn="l">
              <a:spcBef>
                <a:spcPts val="1000"/>
              </a:spcBef>
              <a:spcAft>
                <a:spcPts val="1000"/>
              </a:spcAft>
              <a:buNone/>
            </a:pPr>
            <a:r>
              <a:t/>
            </a:r>
            <a:endParaRPr/>
          </a:p>
        </p:txBody>
      </p:sp>
      <p:pic>
        <p:nvPicPr>
          <p:cNvPr id="513" name="Google Shape;513;p46"/>
          <p:cNvPicPr preferRelativeResize="0"/>
          <p:nvPr/>
        </p:nvPicPr>
        <p:blipFill>
          <a:blip r:embed="rId3">
            <a:alphaModFix/>
          </a:blip>
          <a:stretch>
            <a:fillRect/>
          </a:stretch>
        </p:blipFill>
        <p:spPr>
          <a:xfrm>
            <a:off x="8792300" y="237050"/>
            <a:ext cx="2885400" cy="2836500"/>
          </a:xfrm>
          <a:prstGeom prst="ellipse">
            <a:avLst/>
          </a:prstGeom>
          <a:noFill/>
          <a:ln>
            <a:noFill/>
          </a:ln>
        </p:spPr>
      </p:pic>
      <p:sp>
        <p:nvSpPr>
          <p:cNvPr id="514" name="Google Shape;514;p46"/>
          <p:cNvSpPr txBox="1"/>
          <p:nvPr/>
        </p:nvSpPr>
        <p:spPr>
          <a:xfrm>
            <a:off x="685800" y="1880175"/>
            <a:ext cx="9259200" cy="1662300"/>
          </a:xfrm>
          <a:prstGeom prst="rect">
            <a:avLst/>
          </a:prstGeom>
          <a:noFill/>
          <a:ln>
            <a:noFill/>
          </a:ln>
        </p:spPr>
        <p:txBody>
          <a:bodyPr anchorCtr="0" anchor="t" bIns="91425" lIns="91425" spcFirstLastPara="1" rIns="91425" wrap="square" tIns="91425">
            <a:spAutoFit/>
          </a:bodyPr>
          <a:lstStyle/>
          <a:p>
            <a:pPr indent="-533400" lvl="0" marL="457200" rtl="0" algn="l">
              <a:spcBef>
                <a:spcPts val="0"/>
              </a:spcBef>
              <a:spcAft>
                <a:spcPts val="0"/>
              </a:spcAft>
              <a:buClr>
                <a:schemeClr val="lt1"/>
              </a:buClr>
              <a:buSzPts val="4800"/>
              <a:buChar char="•"/>
            </a:pPr>
            <a:r>
              <a:rPr lang="en-US" sz="4800">
                <a:solidFill>
                  <a:schemeClr val="lt1"/>
                </a:solidFill>
                <a:latin typeface="Calibri"/>
                <a:ea typeface="Calibri"/>
                <a:cs typeface="Calibri"/>
                <a:sym typeface="Calibri"/>
              </a:rPr>
              <a:t>Feelings of Failure</a:t>
            </a:r>
            <a:endParaRPr sz="4800">
              <a:solidFill>
                <a:schemeClr val="lt1"/>
              </a:solidFill>
              <a:latin typeface="Calibri"/>
              <a:ea typeface="Calibri"/>
              <a:cs typeface="Calibri"/>
              <a:sym typeface="Calibri"/>
            </a:endParaRPr>
          </a:p>
          <a:p>
            <a:pPr indent="-533400" lvl="0" marL="457200" rtl="0" algn="l">
              <a:spcBef>
                <a:spcPts val="0"/>
              </a:spcBef>
              <a:spcAft>
                <a:spcPts val="0"/>
              </a:spcAft>
              <a:buClr>
                <a:schemeClr val="lt1"/>
              </a:buClr>
              <a:buSzPts val="4800"/>
              <a:buChar char="•"/>
            </a:pPr>
            <a:r>
              <a:rPr lang="en-US" sz="4800">
                <a:solidFill>
                  <a:schemeClr val="lt1"/>
                </a:solidFill>
                <a:latin typeface="Calibri"/>
                <a:ea typeface="Calibri"/>
                <a:cs typeface="Calibri"/>
                <a:sym typeface="Calibri"/>
              </a:rPr>
              <a:t>Institutional Inertia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0" st="0"/>
                                            </p:txEl>
                                          </p:spTgt>
                                        </p:tgtEl>
                                        <p:attrNameLst>
                                          <p:attrName>style.visibility</p:attrName>
                                        </p:attrNameLst>
                                      </p:cBhvr>
                                      <p:to>
                                        <p:strVal val="visible"/>
                                      </p:to>
                                    </p:set>
                                    <p:animEffect filter="fade" transition="in">
                                      <p:cBhvr>
                                        <p:cTn dur="1000"/>
                                        <p:tgtEl>
                                          <p:spTgt spid="5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1" st="1"/>
                                            </p:txEl>
                                          </p:spTgt>
                                        </p:tgtEl>
                                        <p:attrNameLst>
                                          <p:attrName>style.visibility</p:attrName>
                                        </p:attrNameLst>
                                      </p:cBhvr>
                                      <p:to>
                                        <p:strVal val="visible"/>
                                      </p:to>
                                    </p:set>
                                    <p:animEffect filter="fade" transition="in">
                                      <p:cBhvr>
                                        <p:cTn dur="1000"/>
                                        <p:tgtEl>
                                          <p:spTgt spid="5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2" st="2"/>
                                            </p:txEl>
                                          </p:spTgt>
                                        </p:tgtEl>
                                        <p:attrNameLst>
                                          <p:attrName>style.visibility</p:attrName>
                                        </p:attrNameLst>
                                      </p:cBhvr>
                                      <p:to>
                                        <p:strVal val="visible"/>
                                      </p:to>
                                    </p:set>
                                    <p:animEffect filter="fade" transition="in">
                                      <p:cBhvr>
                                        <p:cTn dur="1000"/>
                                        <p:tgtEl>
                                          <p:spTgt spid="5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3" st="3"/>
                                            </p:txEl>
                                          </p:spTgt>
                                        </p:tgtEl>
                                        <p:attrNameLst>
                                          <p:attrName>style.visibility</p:attrName>
                                        </p:attrNameLst>
                                      </p:cBhvr>
                                      <p:to>
                                        <p:strVal val="visible"/>
                                      </p:to>
                                    </p:set>
                                    <p:animEffect filter="fade" transition="in">
                                      <p:cBhvr>
                                        <p:cTn dur="1000"/>
                                        <p:tgtEl>
                                          <p:spTgt spid="5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7"/>
          <p:cNvSpPr/>
          <p:nvPr/>
        </p:nvSpPr>
        <p:spPr>
          <a:xfrm>
            <a:off x="571900" y="589400"/>
            <a:ext cx="10589700" cy="5378700"/>
          </a:xfrm>
          <a:prstGeom prst="wedgeRoundRectCallout">
            <a:avLst>
              <a:gd fmla="val -45546" name="adj1"/>
              <a:gd fmla="val 62343" name="adj2"/>
              <a:gd fmla="val 0" name="adj3"/>
            </a:avLst>
          </a:prstGeom>
          <a:noFill/>
          <a:ln cap="flat" cmpd="sng" w="76200">
            <a:solidFill>
              <a:schemeClr val="accent1"/>
            </a:solidFill>
            <a:prstDash val="solid"/>
            <a:round/>
            <a:headEnd len="sm" w="sm" type="none"/>
            <a:tailEnd len="sm" w="sm" type="none"/>
          </a:ln>
          <a:effectLst>
            <a:outerShdw blurRad="57150" rotWithShape="0" algn="bl" dir="5400000" dist="19050">
              <a:srgbClr val="000000">
                <a:alpha val="50000"/>
              </a:srgbClr>
            </a:outerShdw>
            <a:reflection blurRad="0" dir="5400000" dist="38100" endA="0" endPos="30000" fadeDir="5400012" kx="0" rotWithShape="0" algn="bl" stA="28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i="1" lang="en-US" sz="5400">
                <a:solidFill>
                  <a:schemeClr val="lt2"/>
                </a:solidFill>
              </a:rPr>
              <a:t>“When the rate of change inside an institution becomes slower than the rate of change outside, the end is in sight. The only questions is when.”</a:t>
            </a:r>
            <a:endParaRPr i="1" sz="5400">
              <a:solidFill>
                <a:schemeClr val="lt2"/>
              </a:solidFill>
            </a:endParaRPr>
          </a:p>
        </p:txBody>
      </p:sp>
      <p:sp>
        <p:nvSpPr>
          <p:cNvPr id="521" name="Google Shape;521;p47"/>
          <p:cNvSpPr txBox="1"/>
          <p:nvPr/>
        </p:nvSpPr>
        <p:spPr>
          <a:xfrm>
            <a:off x="5180675" y="6112350"/>
            <a:ext cx="4286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2"/>
                </a:solidFill>
                <a:latin typeface="Calibri"/>
                <a:ea typeface="Calibri"/>
                <a:cs typeface="Calibri"/>
                <a:sym typeface="Calibri"/>
              </a:rPr>
              <a:t>Former General Electric CEO Jack Welch</a:t>
            </a:r>
            <a:endParaRPr b="1" sz="1900">
              <a:solidFill>
                <a:schemeClr val="lt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1"/>
          <p:cNvPicPr preferRelativeResize="0"/>
          <p:nvPr/>
        </p:nvPicPr>
        <p:blipFill rotWithShape="1">
          <a:blip r:embed="rId3">
            <a:alphaModFix/>
          </a:blip>
          <a:srcRect b="-590" l="850" r="-849" t="590"/>
          <a:stretch/>
        </p:blipFill>
        <p:spPr>
          <a:xfrm>
            <a:off x="-139925" y="-749025"/>
            <a:ext cx="12943175" cy="10354550"/>
          </a:xfrm>
          <a:prstGeom prst="rect">
            <a:avLst/>
          </a:prstGeom>
          <a:noFill/>
          <a:ln>
            <a:noFill/>
          </a:ln>
        </p:spPr>
      </p:pic>
      <p:sp>
        <p:nvSpPr>
          <p:cNvPr id="171" name="Google Shape;171;p21"/>
          <p:cNvSpPr txBox="1"/>
          <p:nvPr/>
        </p:nvSpPr>
        <p:spPr>
          <a:xfrm>
            <a:off x="572525" y="919000"/>
            <a:ext cx="684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72" name="Google Shape;172;p21"/>
          <p:cNvSpPr txBox="1"/>
          <p:nvPr/>
        </p:nvSpPr>
        <p:spPr>
          <a:xfrm>
            <a:off x="426300" y="370850"/>
            <a:ext cx="11864400" cy="2955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Form a group of 4 (assign each person a number 1 through 4)</a:t>
            </a:r>
            <a:endParaRPr b="1"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Name</a:t>
            </a:r>
            <a:endParaRPr b="1"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Where you serve?</a:t>
            </a:r>
            <a:endParaRPr b="1"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How long you have served there?</a:t>
            </a:r>
            <a:endParaRPr b="1"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In what capacity do you serve?</a:t>
            </a:r>
            <a:endParaRPr b="1"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b="1" lang="en-US" sz="3000">
                <a:solidFill>
                  <a:schemeClr val="lt1"/>
                </a:solidFill>
                <a:latin typeface="Calibri"/>
                <a:ea typeface="Calibri"/>
                <a:cs typeface="Calibri"/>
                <a:sym typeface="Calibri"/>
              </a:rPr>
              <a:t>What is the largest body of water on which you have boated?</a:t>
            </a:r>
            <a:endParaRPr b="1" sz="3000">
              <a:solidFill>
                <a:schemeClr val="lt1"/>
              </a:solidFill>
              <a:latin typeface="Calibri"/>
              <a:ea typeface="Calibri"/>
              <a:cs typeface="Calibri"/>
              <a:sym typeface="Calibri"/>
            </a:endParaRPr>
          </a:p>
        </p:txBody>
      </p:sp>
      <p:pic>
        <p:nvPicPr>
          <p:cNvPr id="173" name="Google Shape;173;p21"/>
          <p:cNvPicPr preferRelativeResize="0"/>
          <p:nvPr/>
        </p:nvPicPr>
        <p:blipFill>
          <a:blip r:embed="rId4">
            <a:alphaModFix/>
          </a:blip>
          <a:stretch>
            <a:fillRect/>
          </a:stretch>
        </p:blipFill>
        <p:spPr>
          <a:xfrm>
            <a:off x="9087125" y="1039650"/>
            <a:ext cx="1531425" cy="16177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48">
            <a:hlinkClick r:id="rId3"/>
          </p:cNvPr>
          <p:cNvPicPr preferRelativeResize="0"/>
          <p:nvPr/>
        </p:nvPicPr>
        <p:blipFill>
          <a:blip r:embed="rId4">
            <a:alphaModFix/>
          </a:blip>
          <a:stretch>
            <a:fillRect/>
          </a:stretch>
        </p:blipFill>
        <p:spPr>
          <a:xfrm>
            <a:off x="97550" y="79250"/>
            <a:ext cx="4775325" cy="2612100"/>
          </a:xfrm>
          <a:prstGeom prst="rect">
            <a:avLst/>
          </a:prstGeom>
          <a:noFill/>
          <a:ln>
            <a:noFill/>
          </a:ln>
        </p:spPr>
      </p:pic>
      <p:sp>
        <p:nvSpPr>
          <p:cNvPr id="528" name="Google Shape;528;p48"/>
          <p:cNvSpPr txBox="1"/>
          <p:nvPr/>
        </p:nvSpPr>
        <p:spPr>
          <a:xfrm>
            <a:off x="4833250" y="288175"/>
            <a:ext cx="6053400" cy="1200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4100">
                <a:solidFill>
                  <a:schemeClr val="lt1"/>
                </a:solidFill>
                <a:latin typeface="Calibri"/>
                <a:ea typeface="Calibri"/>
                <a:cs typeface="Calibri"/>
                <a:sym typeface="Calibri"/>
              </a:rPr>
              <a:t>305		</a:t>
            </a:r>
            <a:r>
              <a:rPr b="1" lang="en-US" sz="4100">
                <a:solidFill>
                  <a:schemeClr val="accent6"/>
                </a:solidFill>
                <a:latin typeface="Calibri"/>
                <a:ea typeface="Calibri"/>
                <a:cs typeface="Calibri"/>
                <a:sym typeface="Calibri"/>
              </a:rPr>
              <a:t>207</a:t>
            </a:r>
            <a:r>
              <a:rPr b="1" lang="en-US" sz="4100">
                <a:solidFill>
                  <a:schemeClr val="lt1"/>
                </a:solidFill>
                <a:latin typeface="Calibri"/>
                <a:ea typeface="Calibri"/>
                <a:cs typeface="Calibri"/>
                <a:sym typeface="Calibri"/>
              </a:rPr>
              <a:t>		85		</a:t>
            </a:r>
            <a:r>
              <a:rPr b="1" lang="en-US" sz="4100">
                <a:solidFill>
                  <a:schemeClr val="accent6"/>
                </a:solidFill>
                <a:latin typeface="Calibri"/>
                <a:ea typeface="Calibri"/>
                <a:cs typeface="Calibri"/>
                <a:sym typeface="Calibri"/>
              </a:rPr>
              <a:t>75</a:t>
            </a:r>
            <a:endParaRPr b="1" sz="4100">
              <a:solidFill>
                <a:schemeClr val="accent6"/>
              </a:solidFill>
              <a:latin typeface="Calibri"/>
              <a:ea typeface="Calibri"/>
              <a:cs typeface="Calibri"/>
              <a:sym typeface="Calibri"/>
            </a:endParaRPr>
          </a:p>
          <a:p>
            <a:pPr indent="0" lvl="0" marL="0" rtl="0" algn="ctr">
              <a:spcBef>
                <a:spcPts val="0"/>
              </a:spcBef>
              <a:spcAft>
                <a:spcPts val="0"/>
              </a:spcAft>
              <a:buNone/>
            </a:pPr>
            <a:r>
              <a:t/>
            </a:r>
            <a:endParaRPr b="1" sz="2500">
              <a:solidFill>
                <a:schemeClr val="lt1"/>
              </a:solidFill>
              <a:latin typeface="Calibri"/>
              <a:ea typeface="Calibri"/>
              <a:cs typeface="Calibri"/>
              <a:sym typeface="Calibri"/>
            </a:endParaRPr>
          </a:p>
        </p:txBody>
      </p:sp>
      <p:sp>
        <p:nvSpPr>
          <p:cNvPr id="529" name="Google Shape;529;p48"/>
          <p:cNvSpPr txBox="1"/>
          <p:nvPr/>
        </p:nvSpPr>
        <p:spPr>
          <a:xfrm>
            <a:off x="5035325" y="1005875"/>
            <a:ext cx="1754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lt1"/>
                </a:solidFill>
                <a:latin typeface="Calibri"/>
                <a:ea typeface="Calibri"/>
                <a:cs typeface="Calibri"/>
                <a:sym typeface="Calibri"/>
              </a:rPr>
              <a:t>WELS/ELS Schools contacted</a:t>
            </a:r>
            <a:endParaRPr sz="1300"/>
          </a:p>
        </p:txBody>
      </p:sp>
      <p:sp>
        <p:nvSpPr>
          <p:cNvPr id="530" name="Google Shape;530;p48"/>
          <p:cNvSpPr txBox="1"/>
          <p:nvPr/>
        </p:nvSpPr>
        <p:spPr>
          <a:xfrm>
            <a:off x="6403875" y="1105925"/>
            <a:ext cx="1754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accent6"/>
                </a:solidFill>
                <a:latin typeface="Calibri"/>
                <a:ea typeface="Calibri"/>
                <a:cs typeface="Calibri"/>
                <a:sym typeface="Calibri"/>
              </a:rPr>
              <a:t>Opened Survey</a:t>
            </a:r>
            <a:endParaRPr sz="1300">
              <a:solidFill>
                <a:schemeClr val="accent6"/>
              </a:solidFill>
            </a:endParaRPr>
          </a:p>
        </p:txBody>
      </p:sp>
      <p:sp>
        <p:nvSpPr>
          <p:cNvPr id="531" name="Google Shape;531;p48"/>
          <p:cNvSpPr txBox="1"/>
          <p:nvPr/>
        </p:nvSpPr>
        <p:spPr>
          <a:xfrm>
            <a:off x="7702325" y="1005875"/>
            <a:ext cx="1754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lt1"/>
                </a:solidFill>
                <a:latin typeface="Calibri"/>
                <a:ea typeface="Calibri"/>
                <a:cs typeface="Calibri"/>
                <a:sym typeface="Calibri"/>
              </a:rPr>
              <a:t>Clicked within the survey</a:t>
            </a:r>
            <a:endParaRPr sz="1300"/>
          </a:p>
        </p:txBody>
      </p:sp>
      <p:sp>
        <p:nvSpPr>
          <p:cNvPr id="532" name="Google Shape;532;p48"/>
          <p:cNvSpPr txBox="1"/>
          <p:nvPr/>
        </p:nvSpPr>
        <p:spPr>
          <a:xfrm>
            <a:off x="9217375" y="1151400"/>
            <a:ext cx="1573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accent6"/>
                </a:solidFill>
                <a:latin typeface="Calibri"/>
                <a:ea typeface="Calibri"/>
                <a:cs typeface="Calibri"/>
                <a:sym typeface="Calibri"/>
              </a:rPr>
              <a:t>Completed the survey</a:t>
            </a:r>
            <a:endParaRPr sz="1300">
              <a:solidFill>
                <a:schemeClr val="accent6"/>
              </a:solidFill>
            </a:endParaRPr>
          </a:p>
        </p:txBody>
      </p:sp>
      <p:graphicFrame>
        <p:nvGraphicFramePr>
          <p:cNvPr id="533" name="Google Shape;533;p48"/>
          <p:cNvGraphicFramePr/>
          <p:nvPr/>
        </p:nvGraphicFramePr>
        <p:xfrm>
          <a:off x="952500" y="2857500"/>
          <a:ext cx="3000000" cy="3000000"/>
        </p:xfrm>
        <a:graphic>
          <a:graphicData uri="http://schemas.openxmlformats.org/drawingml/2006/table">
            <a:tbl>
              <a:tblPr>
                <a:noFill/>
                <a:tableStyleId>{6E0A1812-C041-4776-8E3B-149D46540BFB}</a:tableStyleId>
              </a:tblPr>
              <a:tblGrid>
                <a:gridCol w="2571750"/>
                <a:gridCol w="2571750"/>
                <a:gridCol w="2571750"/>
                <a:gridCol w="2571750"/>
              </a:tblGrid>
              <a:tr h="381000">
                <a:tc>
                  <a:txBody>
                    <a:bodyPr/>
                    <a:lstStyle/>
                    <a:p>
                      <a:pPr indent="0" lvl="0" marL="0" rtl="0" algn="ctr">
                        <a:spcBef>
                          <a:spcPts val="0"/>
                        </a:spcBef>
                        <a:spcAft>
                          <a:spcPts val="0"/>
                        </a:spcAft>
                        <a:buNone/>
                      </a:pPr>
                      <a:r>
                        <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Average</a:t>
                      </a:r>
                      <a:r>
                        <a:rPr b="1" lang="en-US" sz="2300">
                          <a:solidFill>
                            <a:schemeClr val="lt1"/>
                          </a:solidFill>
                        </a:rPr>
                        <a:t> # of Students</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Average COE</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Average Tuition</a:t>
                      </a:r>
                      <a:endParaRPr b="1" sz="2300">
                        <a:solidFill>
                          <a:schemeClr val="lt1"/>
                        </a:solidFill>
                      </a:endParaRPr>
                    </a:p>
                  </a:txBody>
                  <a:tcPr marT="91425" marB="91425" marR="91425" marL="91425" anchor="ctr"/>
                </a:tc>
              </a:tr>
              <a:tr h="381000">
                <a:tc>
                  <a:txBody>
                    <a:bodyPr/>
                    <a:lstStyle/>
                    <a:p>
                      <a:pPr indent="0" lvl="0" marL="0" rtl="0" algn="ctr">
                        <a:spcBef>
                          <a:spcPts val="0"/>
                        </a:spcBef>
                        <a:spcAft>
                          <a:spcPts val="0"/>
                        </a:spcAft>
                        <a:buNone/>
                      </a:pPr>
                      <a:r>
                        <a:rPr b="1" lang="en-US" sz="2300">
                          <a:solidFill>
                            <a:schemeClr val="lt1"/>
                          </a:solidFill>
                        </a:rPr>
                        <a:t>2022 All WELS Schools</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118</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$7,285.91</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$2,604.52</a:t>
                      </a:r>
                      <a:endParaRPr b="1" sz="2300">
                        <a:solidFill>
                          <a:schemeClr val="lt1"/>
                        </a:solidFill>
                      </a:endParaRPr>
                    </a:p>
                  </a:txBody>
                  <a:tcPr marT="91425" marB="91425" marR="91425" marL="91425" anchor="ctr"/>
                </a:tc>
              </a:tr>
              <a:tr h="381000">
                <a:tc>
                  <a:txBody>
                    <a:bodyPr/>
                    <a:lstStyle/>
                    <a:p>
                      <a:pPr indent="0" lvl="0" marL="0" rtl="0" algn="ctr">
                        <a:spcBef>
                          <a:spcPts val="0"/>
                        </a:spcBef>
                        <a:spcAft>
                          <a:spcPts val="0"/>
                        </a:spcAft>
                        <a:buNone/>
                      </a:pPr>
                      <a:r>
                        <a:rPr b="1" lang="en-US" sz="2300">
                          <a:solidFill>
                            <a:schemeClr val="lt1"/>
                          </a:solidFill>
                        </a:rPr>
                        <a:t>2022 Sustainability Survey</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152</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$7,429.74</a:t>
                      </a:r>
                      <a:endParaRPr b="1" sz="2300">
                        <a:solidFill>
                          <a:schemeClr val="lt1"/>
                        </a:solidFill>
                      </a:endParaRPr>
                    </a:p>
                  </a:txBody>
                  <a:tcPr marT="91425" marB="91425" marR="91425" marL="91425" anchor="ctr"/>
                </a:tc>
                <a:tc>
                  <a:txBody>
                    <a:bodyPr/>
                    <a:lstStyle/>
                    <a:p>
                      <a:pPr indent="0" lvl="0" marL="0" rtl="0" algn="ctr">
                        <a:spcBef>
                          <a:spcPts val="0"/>
                        </a:spcBef>
                        <a:spcAft>
                          <a:spcPts val="0"/>
                        </a:spcAft>
                        <a:buNone/>
                      </a:pPr>
                      <a:r>
                        <a:rPr b="1" lang="en-US" sz="2300">
                          <a:solidFill>
                            <a:schemeClr val="lt1"/>
                          </a:solidFill>
                        </a:rPr>
                        <a:t>$2,641.15</a:t>
                      </a:r>
                      <a:endParaRPr b="1" sz="2300">
                        <a:solidFill>
                          <a:schemeClr val="lt1"/>
                        </a:solidFill>
                      </a:endParaRPr>
                    </a:p>
                  </a:txBody>
                  <a:tcPr marT="91425" marB="91425" marR="91425" marL="91425" anchor="ctr"/>
                </a:tc>
              </a:tr>
            </a:tbl>
          </a:graphicData>
        </a:graphic>
      </p:graphicFrame>
      <p:pic>
        <p:nvPicPr>
          <p:cNvPr id="534" name="Google Shape;534;p48"/>
          <p:cNvPicPr preferRelativeResize="0"/>
          <p:nvPr/>
        </p:nvPicPr>
        <p:blipFill>
          <a:blip r:embed="rId5">
            <a:alphaModFix/>
          </a:blip>
          <a:stretch>
            <a:fillRect/>
          </a:stretch>
        </p:blipFill>
        <p:spPr>
          <a:xfrm rot="1212027">
            <a:off x="5442325" y="579550"/>
            <a:ext cx="6953251" cy="2495551"/>
          </a:xfrm>
          <a:prstGeom prst="rect">
            <a:avLst/>
          </a:prstGeom>
          <a:noFill/>
          <a:ln>
            <a:noFill/>
          </a:ln>
        </p:spPr>
      </p:pic>
      <p:pic>
        <p:nvPicPr>
          <p:cNvPr id="535" name="Google Shape;535;p48"/>
          <p:cNvPicPr preferRelativeResize="0"/>
          <p:nvPr/>
        </p:nvPicPr>
        <p:blipFill>
          <a:blip r:embed="rId6">
            <a:alphaModFix/>
          </a:blip>
          <a:stretch>
            <a:fillRect/>
          </a:stretch>
        </p:blipFill>
        <p:spPr>
          <a:xfrm rot="1214528">
            <a:off x="3640939" y="2711683"/>
            <a:ext cx="6930922" cy="79006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34"/>
                                        </p:tgtEl>
                                      </p:cBhvr>
                                    </p:animEffect>
                                    <p:set>
                                      <p:cBhvr>
                                        <p:cTn dur="1" fill="hold">
                                          <p:stCondLst>
                                            <p:cond delay="1000"/>
                                          </p:stCondLst>
                                        </p:cTn>
                                        <p:tgtEl>
                                          <p:spTgt spid="5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535"/>
                                        </p:tgtEl>
                                      </p:cBhvr>
                                    </p:animEffect>
                                    <p:set>
                                      <p:cBhvr>
                                        <p:cTn dur="1" fill="hold">
                                          <p:stCondLst>
                                            <p:cond delay="1000"/>
                                          </p:stCondLst>
                                        </p:cTn>
                                        <p:tgtEl>
                                          <p:spTgt spid="5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49"/>
          <p:cNvPicPr preferRelativeResize="0"/>
          <p:nvPr/>
        </p:nvPicPr>
        <p:blipFill>
          <a:blip r:embed="rId3">
            <a:alphaModFix/>
          </a:blip>
          <a:stretch>
            <a:fillRect/>
          </a:stretch>
        </p:blipFill>
        <p:spPr>
          <a:xfrm>
            <a:off x="89862" y="544300"/>
            <a:ext cx="12012276" cy="5769400"/>
          </a:xfrm>
          <a:prstGeom prst="rect">
            <a:avLst/>
          </a:prstGeom>
          <a:noFill/>
          <a:ln>
            <a:noFill/>
          </a:ln>
        </p:spPr>
      </p:pic>
      <p:pic>
        <p:nvPicPr>
          <p:cNvPr id="542" name="Google Shape;542;p49"/>
          <p:cNvPicPr preferRelativeResize="0"/>
          <p:nvPr/>
        </p:nvPicPr>
        <p:blipFill>
          <a:blip r:embed="rId4">
            <a:alphaModFix/>
          </a:blip>
          <a:stretch>
            <a:fillRect/>
          </a:stretch>
        </p:blipFill>
        <p:spPr>
          <a:xfrm>
            <a:off x="217025" y="2169225"/>
            <a:ext cx="3790525" cy="2073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50"/>
          <p:cNvPicPr preferRelativeResize="0"/>
          <p:nvPr/>
        </p:nvPicPr>
        <p:blipFill>
          <a:blip r:embed="rId3">
            <a:alphaModFix/>
          </a:blip>
          <a:stretch>
            <a:fillRect/>
          </a:stretch>
        </p:blipFill>
        <p:spPr>
          <a:xfrm>
            <a:off x="152400" y="609325"/>
            <a:ext cx="11887200" cy="5639350"/>
          </a:xfrm>
          <a:prstGeom prst="rect">
            <a:avLst/>
          </a:prstGeom>
          <a:noFill/>
          <a:ln>
            <a:noFill/>
          </a:ln>
        </p:spPr>
      </p:pic>
      <p:pic>
        <p:nvPicPr>
          <p:cNvPr id="549" name="Google Shape;549;p50"/>
          <p:cNvPicPr preferRelativeResize="0"/>
          <p:nvPr/>
        </p:nvPicPr>
        <p:blipFill>
          <a:blip r:embed="rId4">
            <a:alphaModFix/>
          </a:blip>
          <a:stretch>
            <a:fillRect/>
          </a:stretch>
        </p:blipFill>
        <p:spPr>
          <a:xfrm>
            <a:off x="217025" y="2169225"/>
            <a:ext cx="3790525" cy="2073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51"/>
          <p:cNvPicPr preferRelativeResize="0"/>
          <p:nvPr/>
        </p:nvPicPr>
        <p:blipFill rotWithShape="1">
          <a:blip r:embed="rId3">
            <a:alphaModFix/>
          </a:blip>
          <a:srcRect b="0" l="8617" r="9078" t="0"/>
          <a:stretch/>
        </p:blipFill>
        <p:spPr>
          <a:xfrm>
            <a:off x="94250" y="602025"/>
            <a:ext cx="12003499" cy="5653950"/>
          </a:xfrm>
          <a:prstGeom prst="rect">
            <a:avLst/>
          </a:prstGeom>
          <a:noFill/>
          <a:ln>
            <a:noFill/>
          </a:ln>
        </p:spPr>
      </p:pic>
      <p:pic>
        <p:nvPicPr>
          <p:cNvPr id="556" name="Google Shape;556;p51"/>
          <p:cNvPicPr preferRelativeResize="0"/>
          <p:nvPr/>
        </p:nvPicPr>
        <p:blipFill>
          <a:blip r:embed="rId4">
            <a:alphaModFix/>
          </a:blip>
          <a:stretch>
            <a:fillRect/>
          </a:stretch>
        </p:blipFill>
        <p:spPr>
          <a:xfrm>
            <a:off x="217025" y="2169225"/>
            <a:ext cx="3790525" cy="2073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52"/>
          <p:cNvPicPr preferRelativeResize="0"/>
          <p:nvPr/>
        </p:nvPicPr>
        <p:blipFill>
          <a:blip r:embed="rId3">
            <a:alphaModFix/>
          </a:blip>
          <a:stretch>
            <a:fillRect/>
          </a:stretch>
        </p:blipFill>
        <p:spPr>
          <a:xfrm>
            <a:off x="152400" y="499900"/>
            <a:ext cx="11887201" cy="5883106"/>
          </a:xfrm>
          <a:prstGeom prst="rect">
            <a:avLst/>
          </a:prstGeom>
          <a:noFill/>
          <a:ln>
            <a:noFill/>
          </a:ln>
        </p:spPr>
      </p:pic>
      <p:pic>
        <p:nvPicPr>
          <p:cNvPr id="563" name="Google Shape;563;p52"/>
          <p:cNvPicPr preferRelativeResize="0"/>
          <p:nvPr/>
        </p:nvPicPr>
        <p:blipFill>
          <a:blip r:embed="rId4">
            <a:alphaModFix/>
          </a:blip>
          <a:stretch>
            <a:fillRect/>
          </a:stretch>
        </p:blipFill>
        <p:spPr>
          <a:xfrm>
            <a:off x="7989425" y="1102425"/>
            <a:ext cx="3790525" cy="2073425"/>
          </a:xfrm>
          <a:prstGeom prst="rect">
            <a:avLst/>
          </a:prstGeom>
          <a:noFill/>
          <a:ln>
            <a:noFill/>
          </a:ln>
        </p:spPr>
      </p:pic>
      <p:sp>
        <p:nvSpPr>
          <p:cNvPr id="564" name="Google Shape;564;p52"/>
          <p:cNvSpPr txBox="1"/>
          <p:nvPr/>
        </p:nvSpPr>
        <p:spPr>
          <a:xfrm>
            <a:off x="7637600" y="5929125"/>
            <a:ext cx="1851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Number of People</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53"/>
          <p:cNvPicPr preferRelativeResize="0"/>
          <p:nvPr/>
        </p:nvPicPr>
        <p:blipFill>
          <a:blip r:embed="rId3">
            <a:alphaModFix/>
          </a:blip>
          <a:stretch>
            <a:fillRect/>
          </a:stretch>
        </p:blipFill>
        <p:spPr>
          <a:xfrm>
            <a:off x="885563" y="438725"/>
            <a:ext cx="10420874" cy="5980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54"/>
          <p:cNvPicPr preferRelativeResize="0"/>
          <p:nvPr/>
        </p:nvPicPr>
        <p:blipFill>
          <a:blip r:embed="rId3">
            <a:alphaModFix/>
          </a:blip>
          <a:stretch>
            <a:fillRect/>
          </a:stretch>
        </p:blipFill>
        <p:spPr>
          <a:xfrm rot="-1225907">
            <a:off x="-505400" y="298575"/>
            <a:ext cx="10125074" cy="5676900"/>
          </a:xfrm>
          <a:prstGeom prst="rect">
            <a:avLst/>
          </a:prstGeom>
          <a:noFill/>
          <a:ln>
            <a:noFill/>
          </a:ln>
        </p:spPr>
      </p:pic>
      <p:pic>
        <p:nvPicPr>
          <p:cNvPr id="577" name="Google Shape;577;p54"/>
          <p:cNvPicPr preferRelativeResize="0"/>
          <p:nvPr/>
        </p:nvPicPr>
        <p:blipFill>
          <a:blip r:embed="rId4">
            <a:alphaModFix/>
          </a:blip>
          <a:stretch>
            <a:fillRect/>
          </a:stretch>
        </p:blipFill>
        <p:spPr>
          <a:xfrm rot="615836">
            <a:off x="2191487" y="498040"/>
            <a:ext cx="10064674" cy="5643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55"/>
          <p:cNvPicPr preferRelativeResize="0"/>
          <p:nvPr/>
        </p:nvPicPr>
        <p:blipFill>
          <a:blip r:embed="rId3">
            <a:alphaModFix/>
          </a:blip>
          <a:stretch>
            <a:fillRect/>
          </a:stretch>
        </p:blipFill>
        <p:spPr>
          <a:xfrm rot="-901792">
            <a:off x="-137024" y="716350"/>
            <a:ext cx="9618449" cy="5391736"/>
          </a:xfrm>
          <a:prstGeom prst="rect">
            <a:avLst/>
          </a:prstGeom>
          <a:noFill/>
          <a:ln>
            <a:noFill/>
          </a:ln>
        </p:spPr>
      </p:pic>
      <p:pic>
        <p:nvPicPr>
          <p:cNvPr id="584" name="Google Shape;584;p55"/>
          <p:cNvPicPr preferRelativeResize="0"/>
          <p:nvPr/>
        </p:nvPicPr>
        <p:blipFill>
          <a:blip r:embed="rId4">
            <a:alphaModFix/>
          </a:blip>
          <a:stretch>
            <a:fillRect/>
          </a:stretch>
        </p:blipFill>
        <p:spPr>
          <a:xfrm>
            <a:off x="1286775" y="517990"/>
            <a:ext cx="9618449" cy="5407600"/>
          </a:xfrm>
          <a:prstGeom prst="rect">
            <a:avLst/>
          </a:prstGeom>
          <a:noFill/>
          <a:ln>
            <a:noFill/>
          </a:ln>
        </p:spPr>
      </p:pic>
      <p:pic>
        <p:nvPicPr>
          <p:cNvPr id="585" name="Google Shape;585;p55"/>
          <p:cNvPicPr preferRelativeResize="0"/>
          <p:nvPr/>
        </p:nvPicPr>
        <p:blipFill>
          <a:blip r:embed="rId5">
            <a:alphaModFix/>
          </a:blip>
          <a:stretch>
            <a:fillRect/>
          </a:stretch>
        </p:blipFill>
        <p:spPr>
          <a:xfrm rot="901249">
            <a:off x="2251152" y="979252"/>
            <a:ext cx="9618449" cy="53962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6"/>
          <p:cNvSpPr txBox="1"/>
          <p:nvPr/>
        </p:nvSpPr>
        <p:spPr>
          <a:xfrm>
            <a:off x="1840067" y="311400"/>
            <a:ext cx="9465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lt1"/>
                </a:solidFill>
                <a:latin typeface="Calibri"/>
                <a:ea typeface="Calibri"/>
                <a:cs typeface="Calibri"/>
                <a:sym typeface="Calibri"/>
              </a:rPr>
              <a:t>Open Minds					Closed Funding Gap</a:t>
            </a:r>
            <a:endParaRPr sz="3700">
              <a:solidFill>
                <a:schemeClr val="lt1"/>
              </a:solidFill>
              <a:latin typeface="Calibri"/>
              <a:ea typeface="Calibri"/>
              <a:cs typeface="Calibri"/>
              <a:sym typeface="Calibri"/>
            </a:endParaRPr>
          </a:p>
        </p:txBody>
      </p:sp>
      <p:cxnSp>
        <p:nvCxnSpPr>
          <p:cNvPr id="592" name="Google Shape;592;p56"/>
          <p:cNvCxnSpPr/>
          <p:nvPr/>
        </p:nvCxnSpPr>
        <p:spPr>
          <a:xfrm>
            <a:off x="4726600" y="688500"/>
            <a:ext cx="1779300" cy="0"/>
          </a:xfrm>
          <a:prstGeom prst="straightConnector1">
            <a:avLst/>
          </a:prstGeom>
          <a:noFill/>
          <a:ln cap="flat" cmpd="sng" w="38100">
            <a:solidFill>
              <a:schemeClr val="lt1"/>
            </a:solidFill>
            <a:prstDash val="solid"/>
            <a:round/>
            <a:headEnd len="med" w="med" type="none"/>
            <a:tailEnd len="med" w="med" type="stealth"/>
          </a:ln>
        </p:spPr>
      </p:cxnSp>
      <p:sp>
        <p:nvSpPr>
          <p:cNvPr id="593" name="Google Shape;593;p56"/>
          <p:cNvSpPr txBox="1"/>
          <p:nvPr/>
        </p:nvSpPr>
        <p:spPr>
          <a:xfrm>
            <a:off x="521750"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Current</a:t>
            </a:r>
            <a:endParaRPr sz="2400">
              <a:solidFill>
                <a:schemeClr val="lt1"/>
              </a:solidFill>
              <a:latin typeface="Calibri"/>
              <a:ea typeface="Calibri"/>
              <a:cs typeface="Calibri"/>
              <a:sym typeface="Calibri"/>
            </a:endParaRPr>
          </a:p>
        </p:txBody>
      </p:sp>
      <p:sp>
        <p:nvSpPr>
          <p:cNvPr id="594" name="Google Shape;594;p56"/>
          <p:cNvSpPr txBox="1"/>
          <p:nvPr/>
        </p:nvSpPr>
        <p:spPr>
          <a:xfrm>
            <a:off x="4298525"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Transition</a:t>
            </a:r>
            <a:endParaRPr sz="2400">
              <a:solidFill>
                <a:schemeClr val="lt1"/>
              </a:solidFill>
              <a:latin typeface="Calibri"/>
              <a:ea typeface="Calibri"/>
              <a:cs typeface="Calibri"/>
              <a:sym typeface="Calibri"/>
            </a:endParaRPr>
          </a:p>
        </p:txBody>
      </p:sp>
      <p:sp>
        <p:nvSpPr>
          <p:cNvPr id="595" name="Google Shape;595;p56"/>
          <p:cNvSpPr txBox="1"/>
          <p:nvPr/>
        </p:nvSpPr>
        <p:spPr>
          <a:xfrm>
            <a:off x="5217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Many schools are underfunding their programs because of low tuition and high demands on church contributions</a:t>
            </a:r>
            <a:endParaRPr sz="2000">
              <a:solidFill>
                <a:schemeClr val="lt1"/>
              </a:solidFill>
              <a:latin typeface="Calibri"/>
              <a:ea typeface="Calibri"/>
              <a:cs typeface="Calibri"/>
              <a:sym typeface="Calibri"/>
            </a:endParaRPr>
          </a:p>
        </p:txBody>
      </p:sp>
      <p:sp>
        <p:nvSpPr>
          <p:cNvPr id="596" name="Google Shape;596;p56"/>
          <p:cNvSpPr txBox="1"/>
          <p:nvPr/>
        </p:nvSpPr>
        <p:spPr>
          <a:xfrm>
            <a:off x="42555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Schools adopt policies like guiding how tuition is set, identifying cost of education per child, and incorporating community demographics</a:t>
            </a:r>
            <a:endParaRPr sz="2000">
              <a:solidFill>
                <a:schemeClr val="lt1"/>
              </a:solidFill>
              <a:latin typeface="Calibri"/>
              <a:ea typeface="Calibri"/>
              <a:cs typeface="Calibri"/>
              <a:sym typeface="Calibri"/>
            </a:endParaRPr>
          </a:p>
        </p:txBody>
      </p:sp>
      <p:pic>
        <p:nvPicPr>
          <p:cNvPr id="597" name="Google Shape;597;p56"/>
          <p:cNvPicPr preferRelativeResize="0"/>
          <p:nvPr/>
        </p:nvPicPr>
        <p:blipFill rotWithShape="1">
          <a:blip r:embed="rId3">
            <a:alphaModFix/>
          </a:blip>
          <a:srcRect b="0" l="0" r="0" t="0"/>
          <a:stretch/>
        </p:blipFill>
        <p:spPr>
          <a:xfrm>
            <a:off x="847233" y="5281567"/>
            <a:ext cx="3021299" cy="1162067"/>
          </a:xfrm>
          <a:prstGeom prst="rect">
            <a:avLst/>
          </a:prstGeom>
          <a:noFill/>
          <a:ln>
            <a:noFill/>
          </a:ln>
        </p:spPr>
      </p:pic>
      <p:pic>
        <p:nvPicPr>
          <p:cNvPr id="598" name="Google Shape;598;p56"/>
          <p:cNvPicPr preferRelativeResize="0"/>
          <p:nvPr/>
        </p:nvPicPr>
        <p:blipFill rotWithShape="1">
          <a:blip r:embed="rId4">
            <a:alphaModFix/>
          </a:blip>
          <a:srcRect b="0" l="0" r="0" t="0"/>
          <a:stretch/>
        </p:blipFill>
        <p:spPr>
          <a:xfrm>
            <a:off x="4648733" y="5291100"/>
            <a:ext cx="2971901" cy="1143000"/>
          </a:xfrm>
          <a:prstGeom prst="rect">
            <a:avLst/>
          </a:prstGeom>
          <a:noFill/>
          <a:ln>
            <a:noFill/>
          </a:ln>
        </p:spPr>
      </p:pic>
      <p:pic>
        <p:nvPicPr>
          <p:cNvPr id="599" name="Google Shape;599;p56"/>
          <p:cNvPicPr preferRelativeResize="0"/>
          <p:nvPr/>
        </p:nvPicPr>
        <p:blipFill rotWithShape="1">
          <a:blip r:embed="rId5">
            <a:alphaModFix/>
          </a:blip>
          <a:srcRect b="0" l="0" r="0" t="0"/>
          <a:stretch/>
        </p:blipFill>
        <p:spPr>
          <a:xfrm>
            <a:off x="8479166" y="5291100"/>
            <a:ext cx="2621833" cy="1143000"/>
          </a:xfrm>
          <a:prstGeom prst="rect">
            <a:avLst/>
          </a:prstGeom>
          <a:noFill/>
          <a:ln>
            <a:noFill/>
          </a:ln>
        </p:spPr>
      </p:pic>
      <p:sp>
        <p:nvSpPr>
          <p:cNvPr id="600" name="Google Shape;600;p56"/>
          <p:cNvSpPr txBox="1"/>
          <p:nvPr/>
        </p:nvSpPr>
        <p:spPr>
          <a:xfrm rot="-5400000">
            <a:off x="-186700" y="5567600"/>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ADKAR</a:t>
            </a:r>
            <a:endParaRPr b="1" sz="2500">
              <a:solidFill>
                <a:schemeClr val="lt1"/>
              </a:solidFill>
              <a:latin typeface="Calibri"/>
              <a:ea typeface="Calibri"/>
              <a:cs typeface="Calibri"/>
              <a:sym typeface="Calibri"/>
            </a:endParaRPr>
          </a:p>
        </p:txBody>
      </p:sp>
      <p:sp>
        <p:nvSpPr>
          <p:cNvPr id="601" name="Google Shape;601;p56"/>
          <p:cNvSpPr txBox="1"/>
          <p:nvPr/>
        </p:nvSpPr>
        <p:spPr>
          <a:xfrm rot="-5400000">
            <a:off x="-186700" y="4263875"/>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LEWIN</a:t>
            </a:r>
            <a:endParaRPr b="1" sz="2500">
              <a:solidFill>
                <a:schemeClr val="lt1"/>
              </a:solidFill>
              <a:latin typeface="Calibri"/>
              <a:ea typeface="Calibri"/>
              <a:cs typeface="Calibri"/>
              <a:sym typeface="Calibri"/>
            </a:endParaRPr>
          </a:p>
        </p:txBody>
      </p:sp>
      <p:pic>
        <p:nvPicPr>
          <p:cNvPr id="602" name="Google Shape;602;p56"/>
          <p:cNvPicPr preferRelativeResize="0"/>
          <p:nvPr/>
        </p:nvPicPr>
        <p:blipFill rotWithShape="1">
          <a:blip r:embed="rId6">
            <a:alphaModFix/>
          </a:blip>
          <a:srcRect b="4204" l="0" r="0" t="4204"/>
          <a:stretch/>
        </p:blipFill>
        <p:spPr>
          <a:xfrm>
            <a:off x="908550" y="4010425"/>
            <a:ext cx="2695574" cy="1076325"/>
          </a:xfrm>
          <a:prstGeom prst="rect">
            <a:avLst/>
          </a:prstGeom>
          <a:noFill/>
          <a:ln>
            <a:noFill/>
          </a:ln>
        </p:spPr>
      </p:pic>
      <p:pic>
        <p:nvPicPr>
          <p:cNvPr id="603" name="Google Shape;603;p56"/>
          <p:cNvPicPr preferRelativeResize="0"/>
          <p:nvPr/>
        </p:nvPicPr>
        <p:blipFill rotWithShape="1">
          <a:blip r:embed="rId7">
            <a:alphaModFix/>
          </a:blip>
          <a:srcRect b="4362" l="0" r="0" t="4362"/>
          <a:stretch/>
        </p:blipFill>
        <p:spPr>
          <a:xfrm>
            <a:off x="4656750" y="4010425"/>
            <a:ext cx="2752726" cy="1095375"/>
          </a:xfrm>
          <a:prstGeom prst="rect">
            <a:avLst/>
          </a:prstGeom>
          <a:noFill/>
          <a:ln>
            <a:noFill/>
          </a:ln>
        </p:spPr>
      </p:pic>
      <p:pic>
        <p:nvPicPr>
          <p:cNvPr id="604" name="Google Shape;604;p56"/>
          <p:cNvPicPr preferRelativeResize="0"/>
          <p:nvPr/>
        </p:nvPicPr>
        <p:blipFill rotWithShape="1">
          <a:blip r:embed="rId8">
            <a:alphaModFix/>
          </a:blip>
          <a:srcRect b="0" l="951" r="-1111" t="0"/>
          <a:stretch/>
        </p:blipFill>
        <p:spPr>
          <a:xfrm>
            <a:off x="8479167" y="3987500"/>
            <a:ext cx="2621833" cy="114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57"/>
          <p:cNvPicPr preferRelativeResize="0"/>
          <p:nvPr/>
        </p:nvPicPr>
        <p:blipFill>
          <a:blip r:embed="rId3">
            <a:alphaModFix amt="44000"/>
          </a:blip>
          <a:stretch>
            <a:fillRect/>
          </a:stretch>
        </p:blipFill>
        <p:spPr>
          <a:xfrm>
            <a:off x="-295825" y="-1030550"/>
            <a:ext cx="12783650" cy="9587725"/>
          </a:xfrm>
          <a:prstGeom prst="rect">
            <a:avLst/>
          </a:prstGeom>
          <a:noFill/>
          <a:ln>
            <a:noFill/>
          </a:ln>
          <a:effectLst>
            <a:outerShdw blurRad="57150" rotWithShape="0" algn="bl" dir="5400000" dist="19050">
              <a:schemeClr val="lt1">
                <a:alpha val="50000"/>
              </a:schemeClr>
            </a:outerShdw>
          </a:effectLst>
        </p:spPr>
      </p:pic>
      <p:sp>
        <p:nvSpPr>
          <p:cNvPr id="611" name="Google Shape;611;p57"/>
          <p:cNvSpPr txBox="1"/>
          <p:nvPr>
            <p:ph type="title"/>
          </p:nvPr>
        </p:nvSpPr>
        <p:spPr>
          <a:xfrm>
            <a:off x="933600" y="282225"/>
            <a:ext cx="10324800" cy="1456200"/>
          </a:xfrm>
          <a:prstGeom prst="rect">
            <a:avLst/>
          </a:prstGeom>
          <a:effectLst>
            <a:outerShdw blurRad="57150" rotWithShape="0" algn="bl" dir="5400000" dist="19050">
              <a:schemeClr val="lt1">
                <a:alpha val="50000"/>
              </a:scheme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600">
                <a:solidFill>
                  <a:schemeClr val="dk1"/>
                </a:solidFill>
              </a:rPr>
              <a:t>A school has one foot in the church and one foot in the world.</a:t>
            </a:r>
            <a:endParaRPr b="1" sz="5600">
              <a:solidFill>
                <a:schemeClr val="dk1"/>
              </a:solidFill>
            </a:endParaRPr>
          </a:p>
        </p:txBody>
      </p:sp>
      <p:sp>
        <p:nvSpPr>
          <p:cNvPr id="612" name="Google Shape;612;p57"/>
          <p:cNvSpPr txBox="1"/>
          <p:nvPr>
            <p:ph idx="1" type="body"/>
          </p:nvPr>
        </p:nvSpPr>
        <p:spPr>
          <a:xfrm>
            <a:off x="1625950" y="5952293"/>
            <a:ext cx="4995300" cy="6519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lnSpcReduction="10000"/>
          </a:bodyPr>
          <a:lstStyle/>
          <a:p>
            <a:pPr indent="0" lvl="0" marL="0" rtl="0" algn="ctr">
              <a:spcBef>
                <a:spcPts val="0"/>
              </a:spcBef>
              <a:spcAft>
                <a:spcPts val="1000"/>
              </a:spcAft>
              <a:buNone/>
            </a:pPr>
            <a:r>
              <a:rPr b="1" lang="en-US" sz="4000"/>
              <a:t>Church</a:t>
            </a:r>
            <a:r>
              <a:rPr b="1" lang="en-US"/>
              <a:t>	</a:t>
            </a:r>
            <a:endParaRPr b="1"/>
          </a:p>
        </p:txBody>
      </p:sp>
      <p:sp>
        <p:nvSpPr>
          <p:cNvPr id="613" name="Google Shape;613;p57"/>
          <p:cNvSpPr txBox="1"/>
          <p:nvPr>
            <p:ph idx="2" type="body"/>
          </p:nvPr>
        </p:nvSpPr>
        <p:spPr>
          <a:xfrm>
            <a:off x="7282450" y="5931294"/>
            <a:ext cx="4995300" cy="6939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1000"/>
              </a:spcAft>
              <a:buNone/>
            </a:pPr>
            <a:r>
              <a:rPr b="1" lang="en-US" sz="4000"/>
              <a:t>World</a:t>
            </a:r>
            <a:endParaRPr b="1" sz="4000"/>
          </a:p>
        </p:txBody>
      </p:sp>
      <p:sp>
        <p:nvSpPr>
          <p:cNvPr id="614" name="Google Shape;614;p57"/>
          <p:cNvSpPr txBox="1"/>
          <p:nvPr/>
        </p:nvSpPr>
        <p:spPr>
          <a:xfrm>
            <a:off x="1128975" y="2229725"/>
            <a:ext cx="5145600" cy="520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400">
                <a:highlight>
                  <a:schemeClr val="lt1"/>
                </a:highlight>
                <a:latin typeface="Calibri"/>
                <a:ea typeface="Calibri"/>
                <a:cs typeface="Calibri"/>
                <a:sym typeface="Calibri"/>
              </a:rPr>
              <a:t>God’s Word provides the direction</a:t>
            </a:r>
            <a:endParaRPr sz="2400">
              <a:highlight>
                <a:schemeClr val="lt1"/>
              </a:highlight>
              <a:latin typeface="Calibri"/>
              <a:ea typeface="Calibri"/>
              <a:cs typeface="Calibri"/>
              <a:sym typeface="Calibri"/>
            </a:endParaRPr>
          </a:p>
          <a:p>
            <a:pPr indent="0" lvl="0" marL="0" rtl="0" algn="r">
              <a:spcBef>
                <a:spcPts val="0"/>
              </a:spcBef>
              <a:spcAft>
                <a:spcPts val="0"/>
              </a:spcAft>
              <a:buNone/>
            </a:pPr>
            <a:r>
              <a:t/>
            </a:r>
            <a:endParaRPr sz="2400">
              <a:highlight>
                <a:schemeClr val="lt1"/>
              </a:highlight>
              <a:latin typeface="Calibri"/>
              <a:ea typeface="Calibri"/>
              <a:cs typeface="Calibri"/>
              <a:sym typeface="Calibri"/>
            </a:endParaRPr>
          </a:p>
          <a:p>
            <a:pPr indent="0" lvl="0" marL="0" rtl="0" algn="r">
              <a:spcBef>
                <a:spcPts val="0"/>
              </a:spcBef>
              <a:spcAft>
                <a:spcPts val="0"/>
              </a:spcAft>
              <a:buNone/>
            </a:pPr>
            <a:r>
              <a:rPr lang="en-US" sz="2400">
                <a:highlight>
                  <a:schemeClr val="lt1"/>
                </a:highlight>
                <a:latin typeface="Calibri"/>
                <a:ea typeface="Calibri"/>
                <a:cs typeface="Calibri"/>
                <a:sym typeface="Calibri"/>
              </a:rPr>
              <a:t>Offerings fund our ministry</a:t>
            </a:r>
            <a:endParaRPr sz="2400">
              <a:highlight>
                <a:schemeClr val="lt1"/>
              </a:highlight>
              <a:latin typeface="Calibri"/>
              <a:ea typeface="Calibri"/>
              <a:cs typeface="Calibri"/>
              <a:sym typeface="Calibri"/>
            </a:endParaRPr>
          </a:p>
          <a:p>
            <a:pPr indent="0" lvl="0" marL="0" rtl="0" algn="r">
              <a:spcBef>
                <a:spcPts val="0"/>
              </a:spcBef>
              <a:spcAft>
                <a:spcPts val="0"/>
              </a:spcAft>
              <a:buNone/>
            </a:pPr>
            <a:r>
              <a:t/>
            </a:r>
            <a:endParaRPr sz="2400">
              <a:highlight>
                <a:schemeClr val="lt1"/>
              </a:highlight>
              <a:latin typeface="Calibri"/>
              <a:ea typeface="Calibri"/>
              <a:cs typeface="Calibri"/>
              <a:sym typeface="Calibri"/>
            </a:endParaRPr>
          </a:p>
          <a:p>
            <a:pPr indent="0" lvl="0" marL="0" rtl="0" algn="r">
              <a:spcBef>
                <a:spcPts val="0"/>
              </a:spcBef>
              <a:spcAft>
                <a:spcPts val="0"/>
              </a:spcAft>
              <a:buNone/>
            </a:pPr>
            <a:r>
              <a:rPr lang="en-US" sz="2400">
                <a:highlight>
                  <a:schemeClr val="lt1"/>
                </a:highlight>
                <a:latin typeface="Calibri"/>
                <a:ea typeface="Calibri"/>
                <a:cs typeface="Calibri"/>
                <a:sym typeface="Calibri"/>
              </a:rPr>
              <a:t>We are ministering to souls</a:t>
            </a:r>
            <a:endParaRPr sz="2400">
              <a:highlight>
                <a:schemeClr val="lt1"/>
              </a:highlight>
              <a:latin typeface="Calibri"/>
              <a:ea typeface="Calibri"/>
              <a:cs typeface="Calibri"/>
              <a:sym typeface="Calibri"/>
            </a:endParaRPr>
          </a:p>
          <a:p>
            <a:pPr indent="0" lvl="0" marL="0" rtl="0" algn="r">
              <a:spcBef>
                <a:spcPts val="0"/>
              </a:spcBef>
              <a:spcAft>
                <a:spcPts val="0"/>
              </a:spcAft>
              <a:buNone/>
            </a:pPr>
            <a:r>
              <a:t/>
            </a:r>
            <a:endParaRPr sz="2400">
              <a:highlight>
                <a:schemeClr val="lt1"/>
              </a:highlight>
              <a:latin typeface="Calibri"/>
              <a:ea typeface="Calibri"/>
              <a:cs typeface="Calibri"/>
              <a:sym typeface="Calibri"/>
            </a:endParaRPr>
          </a:p>
          <a:p>
            <a:pPr indent="0" lvl="0" marL="0" rtl="0" algn="r">
              <a:spcBef>
                <a:spcPts val="0"/>
              </a:spcBef>
              <a:spcAft>
                <a:spcPts val="0"/>
              </a:spcAft>
              <a:buNone/>
            </a:pPr>
            <a:r>
              <a:rPr lang="en-US" sz="2400">
                <a:highlight>
                  <a:schemeClr val="lt1"/>
                </a:highlight>
                <a:latin typeface="Calibri"/>
                <a:ea typeface="Calibri"/>
                <a:cs typeface="Calibri"/>
                <a:sym typeface="Calibri"/>
              </a:rPr>
              <a:t>Focus on Christ</a:t>
            </a:r>
            <a:endParaRPr sz="2400">
              <a:highlight>
                <a:schemeClr val="lt1"/>
              </a:highlight>
              <a:latin typeface="Calibri"/>
              <a:ea typeface="Calibri"/>
              <a:cs typeface="Calibri"/>
              <a:sym typeface="Calibri"/>
            </a:endParaRPr>
          </a:p>
          <a:p>
            <a:pPr indent="0" lvl="0" marL="0" rtl="0" algn="r">
              <a:spcBef>
                <a:spcPts val="0"/>
              </a:spcBef>
              <a:spcAft>
                <a:spcPts val="0"/>
              </a:spcAft>
              <a:buNone/>
            </a:pPr>
            <a:r>
              <a:t/>
            </a:r>
            <a:endParaRPr sz="2400">
              <a:highlight>
                <a:schemeClr val="lt1"/>
              </a:highlight>
              <a:latin typeface="Calibri"/>
              <a:ea typeface="Calibri"/>
              <a:cs typeface="Calibri"/>
              <a:sym typeface="Calibri"/>
            </a:endParaRPr>
          </a:p>
          <a:p>
            <a:pPr indent="0" lvl="0" marL="0" rtl="0" algn="r">
              <a:spcBef>
                <a:spcPts val="0"/>
              </a:spcBef>
              <a:spcAft>
                <a:spcPts val="0"/>
              </a:spcAft>
              <a:buNone/>
            </a:pPr>
            <a:r>
              <a:rPr lang="en-US" sz="2400">
                <a:highlight>
                  <a:schemeClr val="lt1"/>
                </a:highlight>
                <a:latin typeface="Calibri"/>
                <a:ea typeface="Calibri"/>
                <a:cs typeface="Calibri"/>
                <a:sym typeface="Calibri"/>
              </a:rPr>
              <a:t>Nurture the church’s children</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15" name="Google Shape;615;p57"/>
          <p:cNvSpPr txBox="1"/>
          <p:nvPr/>
        </p:nvSpPr>
        <p:spPr>
          <a:xfrm>
            <a:off x="6767775" y="2229725"/>
            <a:ext cx="51456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highlight>
                  <a:schemeClr val="lt1"/>
                </a:highlight>
                <a:latin typeface="Calibri"/>
                <a:ea typeface="Calibri"/>
                <a:cs typeface="Calibri"/>
                <a:sym typeface="Calibri"/>
              </a:rPr>
              <a:t>Answerable to stakeholders</a:t>
            </a:r>
            <a:endParaRPr sz="24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24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rPr lang="en-US" sz="2400">
                <a:highlight>
                  <a:schemeClr val="lt1"/>
                </a:highlight>
                <a:latin typeface="Calibri"/>
                <a:ea typeface="Calibri"/>
                <a:cs typeface="Calibri"/>
                <a:sym typeface="Calibri"/>
              </a:rPr>
              <a:t>Schools are transactional</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rPr lang="en-US" sz="2400">
                <a:highlight>
                  <a:schemeClr val="lt1"/>
                </a:highlight>
                <a:latin typeface="Calibri"/>
                <a:ea typeface="Calibri"/>
                <a:cs typeface="Calibri"/>
                <a:sym typeface="Calibri"/>
              </a:rPr>
              <a:t>We must </a:t>
            </a:r>
            <a:r>
              <a:rPr lang="en-US" sz="2400">
                <a:highlight>
                  <a:schemeClr val="lt1"/>
                </a:highlight>
                <a:latin typeface="Calibri"/>
                <a:ea typeface="Calibri"/>
                <a:cs typeface="Calibri"/>
                <a:sym typeface="Calibri"/>
              </a:rPr>
              <a:t>maintain</a:t>
            </a:r>
            <a:r>
              <a:rPr lang="en-US" sz="2400">
                <a:highlight>
                  <a:schemeClr val="lt1"/>
                </a:highlight>
                <a:latin typeface="Calibri"/>
                <a:ea typeface="Calibri"/>
                <a:cs typeface="Calibri"/>
                <a:sym typeface="Calibri"/>
              </a:rPr>
              <a:t> a learning climate</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rPr lang="en-US" sz="2400">
                <a:highlight>
                  <a:schemeClr val="lt1"/>
                </a:highlight>
                <a:latin typeface="Calibri"/>
                <a:ea typeface="Calibri"/>
                <a:cs typeface="Calibri"/>
                <a:sym typeface="Calibri"/>
              </a:rPr>
              <a:t>Focus on Reading and Math</a:t>
            </a:r>
            <a:endParaRPr sz="2400">
              <a:highlight>
                <a:schemeClr val="lt1"/>
              </a:highlight>
              <a:latin typeface="Calibri"/>
              <a:ea typeface="Calibri"/>
              <a:cs typeface="Calibri"/>
              <a:sym typeface="Calibri"/>
            </a:endParaRPr>
          </a:p>
          <a:p>
            <a:pPr indent="0" lvl="0" marL="0" rtl="0" algn="l">
              <a:spcBef>
                <a:spcPts val="0"/>
              </a:spcBef>
              <a:spcAft>
                <a:spcPts val="0"/>
              </a:spcAft>
              <a:buNone/>
            </a:pPr>
            <a:r>
              <a:t/>
            </a:r>
            <a:endParaRPr sz="2400">
              <a:highlight>
                <a:schemeClr val="lt1"/>
              </a:highlight>
              <a:latin typeface="Calibri"/>
              <a:ea typeface="Calibri"/>
              <a:cs typeface="Calibri"/>
              <a:sym typeface="Calibri"/>
            </a:endParaRPr>
          </a:p>
          <a:p>
            <a:pPr indent="0" lvl="0" marL="0" rtl="0" algn="l">
              <a:spcBef>
                <a:spcPts val="0"/>
              </a:spcBef>
              <a:spcAft>
                <a:spcPts val="0"/>
              </a:spcAft>
              <a:buNone/>
            </a:pPr>
            <a:r>
              <a:rPr lang="en-US" sz="2400">
                <a:highlight>
                  <a:schemeClr val="lt1"/>
                </a:highlight>
                <a:latin typeface="Calibri"/>
                <a:ea typeface="Calibri"/>
                <a:cs typeface="Calibri"/>
                <a:sym typeface="Calibri"/>
              </a:rPr>
              <a:t>Serve the community we are in</a:t>
            </a:r>
            <a:endParaRPr sz="2400">
              <a:highlight>
                <a:schemeClr val="lt1"/>
              </a:highlight>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2"/>
          <p:cNvSpPr txBox="1"/>
          <p:nvPr/>
        </p:nvSpPr>
        <p:spPr>
          <a:xfrm>
            <a:off x="1923666" y="308900"/>
            <a:ext cx="95175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lt1"/>
                </a:solidFill>
                <a:latin typeface="Calibri"/>
                <a:ea typeface="Calibri"/>
                <a:cs typeface="Calibri"/>
                <a:sym typeface="Calibri"/>
              </a:rPr>
              <a:t>Open Minds					Closed Funding Gap</a:t>
            </a:r>
            <a:endParaRPr sz="3700">
              <a:solidFill>
                <a:schemeClr val="lt1"/>
              </a:solidFill>
              <a:latin typeface="Calibri"/>
              <a:ea typeface="Calibri"/>
              <a:cs typeface="Calibri"/>
              <a:sym typeface="Calibri"/>
            </a:endParaRPr>
          </a:p>
        </p:txBody>
      </p:sp>
      <p:cxnSp>
        <p:nvCxnSpPr>
          <p:cNvPr id="180" name="Google Shape;180;p22"/>
          <p:cNvCxnSpPr/>
          <p:nvPr/>
        </p:nvCxnSpPr>
        <p:spPr>
          <a:xfrm>
            <a:off x="4726600" y="688500"/>
            <a:ext cx="1779300" cy="0"/>
          </a:xfrm>
          <a:prstGeom prst="straightConnector1">
            <a:avLst/>
          </a:prstGeom>
          <a:noFill/>
          <a:ln cap="flat" cmpd="sng" w="38100">
            <a:solidFill>
              <a:schemeClr val="lt1"/>
            </a:solidFill>
            <a:prstDash val="solid"/>
            <a:round/>
            <a:headEnd len="med" w="med" type="none"/>
            <a:tailEnd len="med" w="med" type="stealth"/>
          </a:ln>
        </p:spPr>
      </p:cxnSp>
      <p:sp>
        <p:nvSpPr>
          <p:cNvPr id="181" name="Google Shape;181;p22"/>
          <p:cNvSpPr txBox="1"/>
          <p:nvPr/>
        </p:nvSpPr>
        <p:spPr>
          <a:xfrm>
            <a:off x="4374713" y="1063100"/>
            <a:ext cx="3316800" cy="6618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chemeClr val="lt1"/>
                </a:solidFill>
                <a:latin typeface="Calibri"/>
                <a:ea typeface="Calibri"/>
                <a:cs typeface="Calibri"/>
                <a:sym typeface="Calibri"/>
              </a:rPr>
              <a:t>AGENDA</a:t>
            </a:r>
            <a:endParaRPr b="1" sz="3100">
              <a:solidFill>
                <a:schemeClr val="lt1"/>
              </a:solidFill>
              <a:latin typeface="Calibri"/>
              <a:ea typeface="Calibri"/>
              <a:cs typeface="Calibri"/>
              <a:sym typeface="Calibri"/>
            </a:endParaRPr>
          </a:p>
        </p:txBody>
      </p:sp>
      <p:pic>
        <p:nvPicPr>
          <p:cNvPr id="182" name="Google Shape;182;p22"/>
          <p:cNvPicPr preferRelativeResize="0"/>
          <p:nvPr/>
        </p:nvPicPr>
        <p:blipFill rotWithShape="1">
          <a:blip r:embed="rId3">
            <a:alphaModFix/>
          </a:blip>
          <a:srcRect b="0" l="0" r="-2375" t="0"/>
          <a:stretch/>
        </p:blipFill>
        <p:spPr>
          <a:xfrm>
            <a:off x="930900" y="5372867"/>
            <a:ext cx="3092899" cy="1162067"/>
          </a:xfrm>
          <a:prstGeom prst="rect">
            <a:avLst/>
          </a:prstGeom>
          <a:noFill/>
          <a:ln>
            <a:noFill/>
          </a:ln>
        </p:spPr>
      </p:pic>
      <p:pic>
        <p:nvPicPr>
          <p:cNvPr id="183" name="Google Shape;183;p22"/>
          <p:cNvPicPr preferRelativeResize="0"/>
          <p:nvPr/>
        </p:nvPicPr>
        <p:blipFill rotWithShape="1">
          <a:blip r:embed="rId4">
            <a:alphaModFix/>
          </a:blip>
          <a:srcRect b="0" l="0" r="0" t="0"/>
          <a:stretch/>
        </p:blipFill>
        <p:spPr>
          <a:xfrm>
            <a:off x="4610050" y="5291100"/>
            <a:ext cx="2971901" cy="1143000"/>
          </a:xfrm>
          <a:prstGeom prst="rect">
            <a:avLst/>
          </a:prstGeom>
          <a:noFill/>
          <a:ln>
            <a:noFill/>
          </a:ln>
        </p:spPr>
      </p:pic>
      <p:pic>
        <p:nvPicPr>
          <p:cNvPr id="184" name="Google Shape;184;p22"/>
          <p:cNvPicPr preferRelativeResize="0"/>
          <p:nvPr/>
        </p:nvPicPr>
        <p:blipFill rotWithShape="1">
          <a:blip r:embed="rId5">
            <a:alphaModFix/>
          </a:blip>
          <a:srcRect b="0" l="0" r="-2806" t="0"/>
          <a:stretch/>
        </p:blipFill>
        <p:spPr>
          <a:xfrm>
            <a:off x="8550867" y="5291100"/>
            <a:ext cx="2695566" cy="1143000"/>
          </a:xfrm>
          <a:prstGeom prst="rect">
            <a:avLst/>
          </a:prstGeom>
          <a:noFill/>
          <a:ln>
            <a:noFill/>
          </a:ln>
        </p:spPr>
      </p:pic>
      <p:sp>
        <p:nvSpPr>
          <p:cNvPr id="185" name="Google Shape;185;p22"/>
          <p:cNvSpPr txBox="1"/>
          <p:nvPr/>
        </p:nvSpPr>
        <p:spPr>
          <a:xfrm rot="-5400000">
            <a:off x="-186700" y="5567600"/>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ADKAR</a:t>
            </a:r>
            <a:endParaRPr b="1" sz="2500">
              <a:solidFill>
                <a:schemeClr val="lt1"/>
              </a:solidFill>
              <a:latin typeface="Calibri"/>
              <a:ea typeface="Calibri"/>
              <a:cs typeface="Calibri"/>
              <a:sym typeface="Calibri"/>
            </a:endParaRPr>
          </a:p>
        </p:txBody>
      </p:sp>
      <p:sp>
        <p:nvSpPr>
          <p:cNvPr id="186" name="Google Shape;186;p22"/>
          <p:cNvSpPr txBox="1"/>
          <p:nvPr/>
        </p:nvSpPr>
        <p:spPr>
          <a:xfrm rot="-5400000">
            <a:off x="-186700" y="4263875"/>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LEWIN</a:t>
            </a:r>
            <a:endParaRPr b="1" sz="2500">
              <a:solidFill>
                <a:schemeClr val="lt1"/>
              </a:solidFill>
              <a:latin typeface="Calibri"/>
              <a:ea typeface="Calibri"/>
              <a:cs typeface="Calibri"/>
              <a:sym typeface="Calibri"/>
            </a:endParaRPr>
          </a:p>
        </p:txBody>
      </p:sp>
      <p:pic>
        <p:nvPicPr>
          <p:cNvPr id="187" name="Google Shape;187;p22"/>
          <p:cNvPicPr preferRelativeResize="0"/>
          <p:nvPr/>
        </p:nvPicPr>
        <p:blipFill rotWithShape="1">
          <a:blip r:embed="rId6">
            <a:alphaModFix/>
          </a:blip>
          <a:srcRect b="4204" l="0" r="0" t="4204"/>
          <a:stretch/>
        </p:blipFill>
        <p:spPr>
          <a:xfrm>
            <a:off x="908550" y="4010425"/>
            <a:ext cx="2695574" cy="1076325"/>
          </a:xfrm>
          <a:prstGeom prst="rect">
            <a:avLst/>
          </a:prstGeom>
          <a:noFill/>
          <a:ln>
            <a:noFill/>
          </a:ln>
        </p:spPr>
      </p:pic>
      <p:pic>
        <p:nvPicPr>
          <p:cNvPr id="188" name="Google Shape;188;p22"/>
          <p:cNvPicPr preferRelativeResize="0"/>
          <p:nvPr/>
        </p:nvPicPr>
        <p:blipFill rotWithShape="1">
          <a:blip r:embed="rId7">
            <a:alphaModFix/>
          </a:blip>
          <a:srcRect b="4362" l="0" r="0" t="4362"/>
          <a:stretch/>
        </p:blipFill>
        <p:spPr>
          <a:xfrm>
            <a:off x="4656750" y="4010425"/>
            <a:ext cx="2752726" cy="1095375"/>
          </a:xfrm>
          <a:prstGeom prst="rect">
            <a:avLst/>
          </a:prstGeom>
          <a:noFill/>
          <a:ln>
            <a:noFill/>
          </a:ln>
        </p:spPr>
      </p:pic>
      <p:pic>
        <p:nvPicPr>
          <p:cNvPr id="189" name="Google Shape;189;p22"/>
          <p:cNvPicPr preferRelativeResize="0"/>
          <p:nvPr/>
        </p:nvPicPr>
        <p:blipFill rotWithShape="1">
          <a:blip r:embed="rId8">
            <a:alphaModFix/>
          </a:blip>
          <a:srcRect b="0" l="-1009" r="-1966" t="0"/>
          <a:stretch/>
        </p:blipFill>
        <p:spPr>
          <a:xfrm>
            <a:off x="8427866" y="3987500"/>
            <a:ext cx="2695566" cy="1141200"/>
          </a:xfrm>
          <a:prstGeom prst="rect">
            <a:avLst/>
          </a:prstGeom>
          <a:noFill/>
          <a:ln>
            <a:noFill/>
          </a:ln>
        </p:spPr>
      </p:pic>
      <p:sp>
        <p:nvSpPr>
          <p:cNvPr id="190" name="Google Shape;190;p22"/>
          <p:cNvSpPr txBox="1"/>
          <p:nvPr/>
        </p:nvSpPr>
        <p:spPr>
          <a:xfrm>
            <a:off x="186500" y="2258450"/>
            <a:ext cx="4585500" cy="1185300"/>
          </a:xfrm>
          <a:prstGeom prst="rect">
            <a:avLst/>
          </a:prstGeom>
          <a:noFill/>
          <a:ln>
            <a:noFill/>
          </a:ln>
        </p:spPr>
        <p:txBody>
          <a:bodyPr anchorCtr="0" anchor="t" bIns="91425" lIns="91425" spcFirstLastPara="1" rIns="91425" wrap="square" tIns="91425">
            <a:spAutoFit/>
          </a:bodyPr>
          <a:lstStyle/>
          <a:p>
            <a:pPr indent="-393700" lvl="0" marL="457200" rtl="0" algn="l">
              <a:lnSpc>
                <a:spcPct val="150000"/>
              </a:lnSpc>
              <a:spcBef>
                <a:spcPts val="0"/>
              </a:spcBef>
              <a:spcAft>
                <a:spcPts val="0"/>
              </a:spcAft>
              <a:buClr>
                <a:schemeClr val="lt1"/>
              </a:buClr>
              <a:buSzPts val="2600"/>
              <a:buFont typeface="Calibri"/>
              <a:buChar char="●"/>
            </a:pPr>
            <a:r>
              <a:rPr lang="en-US" sz="2600">
                <a:solidFill>
                  <a:schemeClr val="lt1"/>
                </a:solidFill>
                <a:latin typeface="Calibri"/>
                <a:ea typeface="Calibri"/>
                <a:cs typeface="Calibri"/>
                <a:sym typeface="Calibri"/>
              </a:rPr>
              <a:t>Examine the Current Reality</a:t>
            </a:r>
            <a:endParaRPr sz="2600">
              <a:solidFill>
                <a:schemeClr val="lt1"/>
              </a:solidFill>
              <a:latin typeface="Calibri"/>
              <a:ea typeface="Calibri"/>
              <a:cs typeface="Calibri"/>
              <a:sym typeface="Calibri"/>
            </a:endParaRPr>
          </a:p>
          <a:p>
            <a:pPr indent="-393700" lvl="0" marL="457200" rtl="0" algn="l">
              <a:lnSpc>
                <a:spcPct val="150000"/>
              </a:lnSpc>
              <a:spcBef>
                <a:spcPts val="0"/>
              </a:spcBef>
              <a:spcAft>
                <a:spcPts val="0"/>
              </a:spcAft>
              <a:buClr>
                <a:schemeClr val="lt1"/>
              </a:buClr>
              <a:buSzPts val="2600"/>
              <a:buFont typeface="Calibri"/>
              <a:buChar char="●"/>
            </a:pPr>
            <a:r>
              <a:rPr lang="en-US" sz="2600">
                <a:solidFill>
                  <a:schemeClr val="lt1"/>
                </a:solidFill>
                <a:latin typeface="Calibri"/>
                <a:ea typeface="Calibri"/>
                <a:cs typeface="Calibri"/>
                <a:sym typeface="Calibri"/>
              </a:rPr>
              <a:t>Interact with Stats</a:t>
            </a:r>
            <a:endParaRPr sz="100"/>
          </a:p>
        </p:txBody>
      </p:sp>
      <p:sp>
        <p:nvSpPr>
          <p:cNvPr id="191" name="Google Shape;191;p22"/>
          <p:cNvSpPr txBox="1"/>
          <p:nvPr/>
        </p:nvSpPr>
        <p:spPr>
          <a:xfrm>
            <a:off x="4656750" y="2275013"/>
            <a:ext cx="3642900" cy="1185300"/>
          </a:xfrm>
          <a:prstGeom prst="rect">
            <a:avLst/>
          </a:prstGeom>
          <a:noFill/>
          <a:ln>
            <a:noFill/>
          </a:ln>
        </p:spPr>
        <p:txBody>
          <a:bodyPr anchorCtr="0" anchor="t" bIns="91425" lIns="91425" spcFirstLastPara="1" rIns="91425" wrap="square" tIns="91425">
            <a:spAutoFit/>
          </a:bodyPr>
          <a:lstStyle/>
          <a:p>
            <a:pPr indent="-393700" lvl="0" marL="457200" rtl="0" algn="l">
              <a:lnSpc>
                <a:spcPct val="150000"/>
              </a:lnSpc>
              <a:spcBef>
                <a:spcPts val="0"/>
              </a:spcBef>
              <a:spcAft>
                <a:spcPts val="0"/>
              </a:spcAft>
              <a:buClr>
                <a:schemeClr val="lt1"/>
              </a:buClr>
              <a:buSzPts val="2600"/>
              <a:buFont typeface="Calibri"/>
              <a:buChar char="●"/>
            </a:pPr>
            <a:r>
              <a:rPr lang="en-US" sz="2600">
                <a:solidFill>
                  <a:schemeClr val="lt1"/>
                </a:solidFill>
                <a:latin typeface="Calibri"/>
                <a:ea typeface="Calibri"/>
                <a:cs typeface="Calibri"/>
                <a:sym typeface="Calibri"/>
              </a:rPr>
              <a:t>Explore Options</a:t>
            </a:r>
            <a:endParaRPr sz="2600">
              <a:solidFill>
                <a:schemeClr val="lt1"/>
              </a:solidFill>
              <a:latin typeface="Calibri"/>
              <a:ea typeface="Calibri"/>
              <a:cs typeface="Calibri"/>
              <a:sym typeface="Calibri"/>
            </a:endParaRPr>
          </a:p>
          <a:p>
            <a:pPr indent="-393700" lvl="0" marL="457200" rtl="0" algn="l">
              <a:lnSpc>
                <a:spcPct val="150000"/>
              </a:lnSpc>
              <a:spcBef>
                <a:spcPts val="0"/>
              </a:spcBef>
              <a:spcAft>
                <a:spcPts val="0"/>
              </a:spcAft>
              <a:buClr>
                <a:schemeClr val="lt1"/>
              </a:buClr>
              <a:buSzPts val="2600"/>
              <a:buFont typeface="Calibri"/>
              <a:buChar char="●"/>
            </a:pPr>
            <a:r>
              <a:rPr lang="en-US" sz="2600">
                <a:solidFill>
                  <a:schemeClr val="lt1"/>
                </a:solidFill>
                <a:latin typeface="Calibri"/>
                <a:ea typeface="Calibri"/>
                <a:cs typeface="Calibri"/>
                <a:sym typeface="Calibri"/>
              </a:rPr>
              <a:t>Tackle the Change</a:t>
            </a:r>
            <a:endParaRPr sz="26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1000"/>
                                        <p:tgtEl>
                                          <p:spTgt spid="1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Effect filter="fade" transition="in">
                                      <p:cBhvr>
                                        <p:cTn dur="1000"/>
                                        <p:tgtEl>
                                          <p:spTgt spid="1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animEffect filter="fade" transition="in">
                                      <p:cBhvr>
                                        <p:cTn dur="1000"/>
                                        <p:tgtEl>
                                          <p:spTgt spid="1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animEffect filter="fade" transition="in">
                                      <p:cBhvr>
                                        <p:cTn dur="1000"/>
                                        <p:tgtEl>
                                          <p:spTgt spid="1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58"/>
          <p:cNvPicPr preferRelativeResize="0"/>
          <p:nvPr/>
        </p:nvPicPr>
        <p:blipFill>
          <a:blip r:embed="rId3">
            <a:alphaModFix/>
          </a:blip>
          <a:stretch>
            <a:fillRect/>
          </a:stretch>
        </p:blipFill>
        <p:spPr>
          <a:xfrm>
            <a:off x="1829900" y="188575"/>
            <a:ext cx="7583825" cy="6480851"/>
          </a:xfrm>
          <a:prstGeom prst="rect">
            <a:avLst/>
          </a:prstGeom>
          <a:noFill/>
          <a:ln>
            <a:noFill/>
          </a:ln>
        </p:spPr>
      </p:pic>
      <p:sp>
        <p:nvSpPr>
          <p:cNvPr id="622" name="Google Shape;622;p58"/>
          <p:cNvSpPr/>
          <p:nvPr/>
        </p:nvSpPr>
        <p:spPr>
          <a:xfrm>
            <a:off x="4400950" y="2407700"/>
            <a:ext cx="651300" cy="62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8"/>
          <p:cNvSpPr/>
          <p:nvPr/>
        </p:nvSpPr>
        <p:spPr>
          <a:xfrm>
            <a:off x="6102550" y="1040475"/>
            <a:ext cx="710400" cy="62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8"/>
          <p:cNvSpPr/>
          <p:nvPr/>
        </p:nvSpPr>
        <p:spPr>
          <a:xfrm>
            <a:off x="6216600" y="3501875"/>
            <a:ext cx="778500" cy="62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8"/>
          <p:cNvSpPr/>
          <p:nvPr/>
        </p:nvSpPr>
        <p:spPr>
          <a:xfrm>
            <a:off x="4039150" y="5904125"/>
            <a:ext cx="1013100" cy="62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8"/>
          <p:cNvSpPr/>
          <p:nvPr/>
        </p:nvSpPr>
        <p:spPr>
          <a:xfrm>
            <a:off x="3984325" y="5099350"/>
            <a:ext cx="1013100" cy="62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8"/>
          <p:cNvSpPr/>
          <p:nvPr/>
        </p:nvSpPr>
        <p:spPr>
          <a:xfrm>
            <a:off x="6216600" y="5099350"/>
            <a:ext cx="710400" cy="68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59"/>
          <p:cNvPicPr preferRelativeResize="0"/>
          <p:nvPr/>
        </p:nvPicPr>
        <p:blipFill>
          <a:blip r:embed="rId3">
            <a:alphaModFix/>
          </a:blip>
          <a:stretch>
            <a:fillRect/>
          </a:stretch>
        </p:blipFill>
        <p:spPr>
          <a:xfrm>
            <a:off x="1060225" y="112925"/>
            <a:ext cx="10256774" cy="6498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60"/>
          <p:cNvPicPr preferRelativeResize="0"/>
          <p:nvPr/>
        </p:nvPicPr>
        <p:blipFill>
          <a:blip r:embed="rId3">
            <a:alphaModFix amt="27000"/>
          </a:blip>
          <a:stretch>
            <a:fillRect/>
          </a:stretch>
        </p:blipFill>
        <p:spPr>
          <a:xfrm>
            <a:off x="1060225" y="112925"/>
            <a:ext cx="10256774" cy="6498375"/>
          </a:xfrm>
          <a:prstGeom prst="rect">
            <a:avLst/>
          </a:prstGeom>
          <a:noFill/>
          <a:ln>
            <a:noFill/>
          </a:ln>
        </p:spPr>
      </p:pic>
      <p:sp>
        <p:nvSpPr>
          <p:cNvPr id="640" name="Google Shape;640;p60"/>
          <p:cNvSpPr txBox="1"/>
          <p:nvPr/>
        </p:nvSpPr>
        <p:spPr>
          <a:xfrm>
            <a:off x="1568950" y="976875"/>
            <a:ext cx="9561600" cy="3879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lt1"/>
                </a:solidFill>
                <a:latin typeface="Calibri"/>
                <a:ea typeface="Calibri"/>
                <a:cs typeface="Calibri"/>
                <a:sym typeface="Calibri"/>
              </a:rPr>
              <a:t>The US dollar has lost more than 15% of is value since 2018.</a:t>
            </a:r>
            <a:endParaRPr sz="4800">
              <a:solidFill>
                <a:schemeClr val="lt1"/>
              </a:solidFill>
              <a:latin typeface="Calibri"/>
              <a:ea typeface="Calibri"/>
              <a:cs typeface="Calibri"/>
              <a:sym typeface="Calibri"/>
            </a:endParaRPr>
          </a:p>
          <a:p>
            <a:pPr indent="0" lvl="0" marL="0" rtl="0" algn="ctr">
              <a:spcBef>
                <a:spcPts val="0"/>
              </a:spcBef>
              <a:spcAft>
                <a:spcPts val="0"/>
              </a:spcAft>
              <a:buNone/>
            </a:pPr>
            <a:r>
              <a:t/>
            </a:r>
            <a:endParaRPr sz="4800">
              <a:solidFill>
                <a:schemeClr val="lt1"/>
              </a:solidFill>
              <a:latin typeface="Calibri"/>
              <a:ea typeface="Calibri"/>
              <a:cs typeface="Calibri"/>
              <a:sym typeface="Calibri"/>
            </a:endParaRPr>
          </a:p>
          <a:p>
            <a:pPr indent="0" lvl="0" marL="0" rtl="0" algn="ctr">
              <a:spcBef>
                <a:spcPts val="0"/>
              </a:spcBef>
              <a:spcAft>
                <a:spcPts val="0"/>
              </a:spcAft>
              <a:buNone/>
            </a:pPr>
            <a:r>
              <a:rPr lang="en-US" sz="4800">
                <a:solidFill>
                  <a:schemeClr val="lt1"/>
                </a:solidFill>
                <a:latin typeface="Calibri"/>
                <a:ea typeface="Calibri"/>
                <a:cs typeface="Calibri"/>
                <a:sym typeface="Calibri"/>
              </a:rPr>
              <a:t>Average inflation rate has ben 3.4% over 5 years or 18.14%</a:t>
            </a:r>
            <a:endParaRPr sz="4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1"/>
          <p:cNvSpPr txBox="1"/>
          <p:nvPr>
            <p:ph type="title"/>
          </p:nvPr>
        </p:nvSpPr>
        <p:spPr>
          <a:xfrm>
            <a:off x="685801" y="22255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000"/>
              <a:t>Rethinking - Tuition Philosophy</a:t>
            </a:r>
            <a:endParaRPr b="1" sz="4000"/>
          </a:p>
        </p:txBody>
      </p:sp>
      <p:pic>
        <p:nvPicPr>
          <p:cNvPr id="647" name="Google Shape;647;p61"/>
          <p:cNvPicPr preferRelativeResize="0"/>
          <p:nvPr/>
        </p:nvPicPr>
        <p:blipFill>
          <a:blip r:embed="rId3">
            <a:alphaModFix/>
          </a:blip>
          <a:stretch>
            <a:fillRect/>
          </a:stretch>
        </p:blipFill>
        <p:spPr>
          <a:xfrm rot="-299639">
            <a:off x="566957" y="1544199"/>
            <a:ext cx="9528087" cy="4908401"/>
          </a:xfrm>
          <a:prstGeom prst="rect">
            <a:avLst/>
          </a:prstGeom>
          <a:noFill/>
          <a:ln>
            <a:noFill/>
          </a:ln>
        </p:spPr>
      </p:pic>
      <p:sp>
        <p:nvSpPr>
          <p:cNvPr id="648" name="Google Shape;648;p61"/>
          <p:cNvSpPr txBox="1"/>
          <p:nvPr/>
        </p:nvSpPr>
        <p:spPr>
          <a:xfrm>
            <a:off x="7718775" y="6335900"/>
            <a:ext cx="436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Calibri"/>
                <a:ea typeface="Calibri"/>
                <a:cs typeface="Calibri"/>
                <a:sym typeface="Calibri"/>
              </a:rPr>
              <a:t>Courtesy of Seth Fitzsimmons St Paul Muskego</a:t>
            </a:r>
            <a:endParaRPr sz="1600">
              <a:solidFill>
                <a:schemeClr val="accent6"/>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2"/>
          <p:cNvSpPr txBox="1"/>
          <p:nvPr>
            <p:ph type="title"/>
          </p:nvPr>
        </p:nvSpPr>
        <p:spPr>
          <a:xfrm>
            <a:off x="685801" y="609600"/>
            <a:ext cx="10131300" cy="14562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l">
              <a:spcBef>
                <a:spcPts val="0"/>
              </a:spcBef>
              <a:spcAft>
                <a:spcPts val="0"/>
              </a:spcAft>
              <a:buNone/>
            </a:pPr>
            <a:r>
              <a:rPr lang="en-US" sz="4000"/>
              <a:t>Four Biblical Pillars to a Tuition Philosophy</a:t>
            </a:r>
            <a:endParaRPr sz="4000"/>
          </a:p>
        </p:txBody>
      </p:sp>
      <p:sp>
        <p:nvSpPr>
          <p:cNvPr id="655" name="Google Shape;655;p62"/>
          <p:cNvSpPr txBox="1"/>
          <p:nvPr>
            <p:ph idx="1" type="body"/>
          </p:nvPr>
        </p:nvSpPr>
        <p:spPr>
          <a:xfrm>
            <a:off x="685800" y="2142074"/>
            <a:ext cx="10131300" cy="29796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444500" lvl="0" marL="457200" rtl="0" algn="l">
              <a:spcBef>
                <a:spcPts val="0"/>
              </a:spcBef>
              <a:spcAft>
                <a:spcPts val="0"/>
              </a:spcAft>
              <a:buSzPts val="3400"/>
              <a:buAutoNum type="arabicPeriod"/>
            </a:pPr>
            <a:r>
              <a:rPr lang="en-US" sz="3400"/>
              <a:t>Each according to their need</a:t>
            </a:r>
            <a:endParaRPr sz="3400"/>
          </a:p>
          <a:p>
            <a:pPr indent="-444500" lvl="0" marL="457200" rtl="0" algn="l">
              <a:spcBef>
                <a:spcPts val="0"/>
              </a:spcBef>
              <a:spcAft>
                <a:spcPts val="0"/>
              </a:spcAft>
              <a:buSzPts val="3400"/>
              <a:buAutoNum type="arabicPeriod"/>
            </a:pPr>
            <a:r>
              <a:rPr lang="en-US" sz="3400"/>
              <a:t>Providing service regardless of income</a:t>
            </a:r>
            <a:endParaRPr sz="3400"/>
          </a:p>
          <a:p>
            <a:pPr indent="-444500" lvl="0" marL="457200" rtl="0" algn="l">
              <a:spcBef>
                <a:spcPts val="0"/>
              </a:spcBef>
              <a:spcAft>
                <a:spcPts val="0"/>
              </a:spcAft>
              <a:buSzPts val="3400"/>
              <a:buAutoNum type="arabicPeriod"/>
            </a:pPr>
            <a:r>
              <a:rPr lang="en-US" sz="3400"/>
              <a:t>Preventing the poorer from subsiding the richer</a:t>
            </a:r>
            <a:endParaRPr sz="3400"/>
          </a:p>
          <a:p>
            <a:pPr indent="-444500" lvl="0" marL="457200" rtl="0" algn="l">
              <a:spcBef>
                <a:spcPts val="0"/>
              </a:spcBef>
              <a:spcAft>
                <a:spcPts val="0"/>
              </a:spcAft>
              <a:buSzPts val="3400"/>
              <a:buAutoNum type="arabicPeriod"/>
            </a:pPr>
            <a:r>
              <a:rPr lang="en-US" sz="3400"/>
              <a:t>Joyful Giving</a:t>
            </a:r>
            <a:endParaRPr sz="3400"/>
          </a:p>
        </p:txBody>
      </p:sp>
      <p:sp>
        <p:nvSpPr>
          <p:cNvPr id="656" name="Google Shape;656;p62"/>
          <p:cNvSpPr txBox="1"/>
          <p:nvPr/>
        </p:nvSpPr>
        <p:spPr>
          <a:xfrm>
            <a:off x="693775" y="6141900"/>
            <a:ext cx="75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00FF"/>
                </a:solidFill>
                <a:latin typeface="Calibri"/>
                <a:ea typeface="Calibri"/>
                <a:cs typeface="Calibri"/>
                <a:sym typeface="Calibri"/>
              </a:rPr>
              <a:t>Grace Works Ministries</a:t>
            </a:r>
            <a:r>
              <a:rPr lang="en-US" u="sng">
                <a:solidFill>
                  <a:schemeClr val="hlink"/>
                </a:solidFill>
                <a:latin typeface="Calibri"/>
                <a:ea typeface="Calibri"/>
                <a:cs typeface="Calibri"/>
                <a:sym typeface="Calibri"/>
                <a:hlinkClick r:id="rId3"/>
              </a:rPr>
              <a:t>: Towards a Lutheran Theology of Tuition and Financial Aid for Christian Schools</a:t>
            </a:r>
            <a:endParaRPr>
              <a:solidFill>
                <a:schemeClr val="lt1"/>
              </a:solidFill>
              <a:latin typeface="Calibri"/>
              <a:ea typeface="Calibri"/>
              <a:cs typeface="Calibri"/>
              <a:sym typeface="Calibri"/>
            </a:endParaRPr>
          </a:p>
        </p:txBody>
      </p:sp>
      <p:sp>
        <p:nvSpPr>
          <p:cNvPr id="657" name="Google Shape;657;p62"/>
          <p:cNvSpPr txBox="1"/>
          <p:nvPr/>
        </p:nvSpPr>
        <p:spPr>
          <a:xfrm>
            <a:off x="7718775" y="6335900"/>
            <a:ext cx="436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Calibri"/>
                <a:ea typeface="Calibri"/>
                <a:cs typeface="Calibri"/>
                <a:sym typeface="Calibri"/>
              </a:rPr>
              <a:t>Courtesy of Seth Fitzsimmons St Paul Muskego</a:t>
            </a:r>
            <a:endParaRPr sz="1600">
              <a:solidFill>
                <a:schemeClr val="accent6"/>
              </a:solidFill>
              <a:latin typeface="Calibri"/>
              <a:ea typeface="Calibri"/>
              <a:cs typeface="Calibri"/>
              <a:sym typeface="Calibri"/>
            </a:endParaRPr>
          </a:p>
        </p:txBody>
      </p:sp>
      <p:pic>
        <p:nvPicPr>
          <p:cNvPr id="658" name="Google Shape;658;p62"/>
          <p:cNvPicPr preferRelativeResize="0"/>
          <p:nvPr/>
        </p:nvPicPr>
        <p:blipFill>
          <a:blip r:embed="rId4">
            <a:alphaModFix/>
          </a:blip>
          <a:stretch>
            <a:fillRect/>
          </a:stretch>
        </p:blipFill>
        <p:spPr>
          <a:xfrm rot="-676447">
            <a:off x="668977" y="678651"/>
            <a:ext cx="9773050" cy="5500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3"/>
          <p:cNvSpPr txBox="1"/>
          <p:nvPr>
            <p:ph type="title"/>
          </p:nvPr>
        </p:nvSpPr>
        <p:spPr>
          <a:xfrm>
            <a:off x="685801" y="22255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000"/>
              <a:t>Rethinking - Tuition Philosophy</a:t>
            </a:r>
            <a:endParaRPr b="1" sz="4000"/>
          </a:p>
        </p:txBody>
      </p:sp>
      <p:sp>
        <p:nvSpPr>
          <p:cNvPr id="665" name="Google Shape;665;p63"/>
          <p:cNvSpPr txBox="1"/>
          <p:nvPr/>
        </p:nvSpPr>
        <p:spPr>
          <a:xfrm>
            <a:off x="7718775" y="6335900"/>
            <a:ext cx="436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Calibri"/>
                <a:ea typeface="Calibri"/>
                <a:cs typeface="Calibri"/>
                <a:sym typeface="Calibri"/>
              </a:rPr>
              <a:t>Courtesy of Seth Fitzsimmons St Paul Muskego</a:t>
            </a:r>
            <a:endParaRPr sz="1600">
              <a:solidFill>
                <a:schemeClr val="accent6"/>
              </a:solidFill>
              <a:latin typeface="Calibri"/>
              <a:ea typeface="Calibri"/>
              <a:cs typeface="Calibri"/>
              <a:sym typeface="Calibri"/>
            </a:endParaRPr>
          </a:p>
        </p:txBody>
      </p:sp>
      <p:pic>
        <p:nvPicPr>
          <p:cNvPr id="666" name="Google Shape;666;p63"/>
          <p:cNvPicPr preferRelativeResize="0"/>
          <p:nvPr/>
        </p:nvPicPr>
        <p:blipFill>
          <a:blip r:embed="rId3">
            <a:alphaModFix/>
          </a:blip>
          <a:stretch>
            <a:fillRect/>
          </a:stretch>
        </p:blipFill>
        <p:spPr>
          <a:xfrm rot="-266803">
            <a:off x="765672" y="1440712"/>
            <a:ext cx="9717556" cy="5048176"/>
          </a:xfrm>
          <a:prstGeom prst="rect">
            <a:avLst/>
          </a:prstGeom>
          <a:noFill/>
          <a:ln>
            <a:noFill/>
          </a:ln>
        </p:spPr>
      </p:pic>
      <p:pic>
        <p:nvPicPr>
          <p:cNvPr id="667" name="Google Shape;667;p63"/>
          <p:cNvPicPr preferRelativeResize="0"/>
          <p:nvPr/>
        </p:nvPicPr>
        <p:blipFill>
          <a:blip r:embed="rId4">
            <a:alphaModFix/>
          </a:blip>
          <a:stretch>
            <a:fillRect/>
          </a:stretch>
        </p:blipFill>
        <p:spPr>
          <a:xfrm>
            <a:off x="814550" y="462551"/>
            <a:ext cx="10562900" cy="5932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4"/>
          <p:cNvSpPr txBox="1"/>
          <p:nvPr>
            <p:ph type="title"/>
          </p:nvPr>
        </p:nvSpPr>
        <p:spPr>
          <a:xfrm>
            <a:off x="685801" y="37495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000"/>
              <a:t>Rethinking - Setting Tuition</a:t>
            </a:r>
            <a:endParaRPr b="1" sz="4000"/>
          </a:p>
        </p:txBody>
      </p:sp>
      <p:sp>
        <p:nvSpPr>
          <p:cNvPr id="674" name="Google Shape;674;p64"/>
          <p:cNvSpPr txBox="1"/>
          <p:nvPr>
            <p:ph idx="1" type="body"/>
          </p:nvPr>
        </p:nvSpPr>
        <p:spPr>
          <a:xfrm>
            <a:off x="973670" y="1608667"/>
            <a:ext cx="4709100" cy="576300"/>
          </a:xfrm>
          <a:prstGeom prst="rect">
            <a:avLst/>
          </a:prstGeom>
        </p:spPr>
        <p:txBody>
          <a:bodyPr anchorCtr="0" anchor="b" bIns="45700" lIns="91425" spcFirstLastPara="1" rIns="91425" wrap="square" tIns="45700">
            <a:noAutofit/>
          </a:bodyPr>
          <a:lstStyle/>
          <a:p>
            <a:pPr indent="0" lvl="0" marL="0" rtl="0" algn="l">
              <a:spcBef>
                <a:spcPts val="0"/>
              </a:spcBef>
              <a:spcAft>
                <a:spcPts val="1000"/>
              </a:spcAft>
              <a:buNone/>
            </a:pPr>
            <a:r>
              <a:rPr lang="en-US"/>
              <a:t>Traditional Budgeting</a:t>
            </a:r>
            <a:endParaRPr/>
          </a:p>
        </p:txBody>
      </p:sp>
      <p:sp>
        <p:nvSpPr>
          <p:cNvPr id="675" name="Google Shape;675;p64"/>
          <p:cNvSpPr txBox="1"/>
          <p:nvPr>
            <p:ph idx="2" type="body"/>
          </p:nvPr>
        </p:nvSpPr>
        <p:spPr>
          <a:xfrm>
            <a:off x="685801" y="2184401"/>
            <a:ext cx="4996800" cy="2921100"/>
          </a:xfrm>
          <a:prstGeom prst="rect">
            <a:avLst/>
          </a:prstGeom>
        </p:spPr>
        <p:txBody>
          <a:bodyPr anchorCtr="0" anchor="t" bIns="45700" lIns="91425" spcFirstLastPara="1" rIns="91425" wrap="square" tIns="45700">
            <a:normAutofit/>
          </a:bodyPr>
          <a:lstStyle/>
          <a:p>
            <a:pPr indent="-381000" lvl="0" marL="457200" rtl="0" algn="l">
              <a:spcBef>
                <a:spcPts val="0"/>
              </a:spcBef>
              <a:spcAft>
                <a:spcPts val="0"/>
              </a:spcAft>
              <a:buSzPts val="2400"/>
              <a:buChar char="•"/>
            </a:pPr>
            <a:r>
              <a:rPr lang="en-US" sz="2400"/>
              <a:t>Identifying needs and expenses</a:t>
            </a:r>
            <a:endParaRPr sz="2400"/>
          </a:p>
          <a:p>
            <a:pPr indent="-381000" lvl="0" marL="457200" rtl="0" algn="l">
              <a:spcBef>
                <a:spcPts val="0"/>
              </a:spcBef>
              <a:spcAft>
                <a:spcPts val="0"/>
              </a:spcAft>
              <a:buSzPts val="2400"/>
              <a:buChar char="•"/>
            </a:pPr>
            <a:r>
              <a:rPr lang="en-US" sz="2400"/>
              <a:t>Set Tuition</a:t>
            </a:r>
            <a:endParaRPr sz="2400"/>
          </a:p>
          <a:p>
            <a:pPr indent="-381000" lvl="0" marL="457200" rtl="0" algn="l">
              <a:spcBef>
                <a:spcPts val="0"/>
              </a:spcBef>
              <a:spcAft>
                <a:spcPts val="0"/>
              </a:spcAft>
              <a:buSzPts val="2400"/>
              <a:buChar char="•"/>
            </a:pPr>
            <a:r>
              <a:rPr lang="en-US" sz="2400"/>
              <a:t>Tuition INCREASES necessary to expand program and staff and sustain small class sizes and competitive salaries</a:t>
            </a:r>
            <a:endParaRPr sz="2400"/>
          </a:p>
        </p:txBody>
      </p:sp>
      <p:sp>
        <p:nvSpPr>
          <p:cNvPr id="676" name="Google Shape;676;p64"/>
          <p:cNvSpPr txBox="1"/>
          <p:nvPr>
            <p:ph idx="3" type="body"/>
          </p:nvPr>
        </p:nvSpPr>
        <p:spPr>
          <a:xfrm>
            <a:off x="6095878" y="1608684"/>
            <a:ext cx="4722900" cy="576300"/>
          </a:xfrm>
          <a:prstGeom prst="rect">
            <a:avLst/>
          </a:prstGeom>
        </p:spPr>
        <p:txBody>
          <a:bodyPr anchorCtr="0" anchor="b" bIns="45700" lIns="91425" spcFirstLastPara="1" rIns="91425" wrap="square" tIns="45700">
            <a:noAutofit/>
          </a:bodyPr>
          <a:lstStyle/>
          <a:p>
            <a:pPr indent="0" lvl="0" marL="0" rtl="0" algn="l">
              <a:spcBef>
                <a:spcPts val="0"/>
              </a:spcBef>
              <a:spcAft>
                <a:spcPts val="1000"/>
              </a:spcAft>
              <a:buNone/>
            </a:pPr>
            <a:r>
              <a:rPr lang="en-US"/>
              <a:t>New Normal</a:t>
            </a:r>
            <a:endParaRPr/>
          </a:p>
        </p:txBody>
      </p:sp>
      <p:sp>
        <p:nvSpPr>
          <p:cNvPr id="677" name="Google Shape;677;p64"/>
          <p:cNvSpPr txBox="1"/>
          <p:nvPr>
            <p:ph idx="4" type="body"/>
          </p:nvPr>
        </p:nvSpPr>
        <p:spPr>
          <a:xfrm>
            <a:off x="5823475" y="2184400"/>
            <a:ext cx="5685000" cy="39678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sz="2400"/>
              <a:t>Determine tolerance for Tuition Increase:</a:t>
            </a:r>
            <a:endParaRPr sz="2400"/>
          </a:p>
          <a:p>
            <a:pPr indent="-381000" lvl="1" marL="914400" rtl="0" algn="l">
              <a:spcBef>
                <a:spcPts val="0"/>
              </a:spcBef>
              <a:spcAft>
                <a:spcPts val="0"/>
              </a:spcAft>
              <a:buSzPts val="2400"/>
              <a:buChar char="•"/>
            </a:pPr>
            <a:r>
              <a:rPr lang="en-US" sz="2200"/>
              <a:t>Economic Assessment of the community’s capacity to pay</a:t>
            </a:r>
            <a:endParaRPr sz="2200"/>
          </a:p>
          <a:p>
            <a:pPr indent="-381000" lvl="1" marL="914400" rtl="0" algn="l">
              <a:spcBef>
                <a:spcPts val="0"/>
              </a:spcBef>
              <a:spcAft>
                <a:spcPts val="0"/>
              </a:spcAft>
              <a:buSzPts val="2400"/>
              <a:buChar char="•"/>
            </a:pPr>
            <a:r>
              <a:rPr lang="en-US" sz="2200"/>
              <a:t>Demographic study projecting how many families have that capacity to pay</a:t>
            </a:r>
            <a:endParaRPr sz="2200"/>
          </a:p>
          <a:p>
            <a:pPr indent="-381000" lvl="1" marL="914400" rtl="0" algn="l">
              <a:spcBef>
                <a:spcPts val="0"/>
              </a:spcBef>
              <a:spcAft>
                <a:spcPts val="0"/>
              </a:spcAft>
              <a:buSzPts val="2400"/>
              <a:buChar char="•"/>
            </a:pPr>
            <a:r>
              <a:rPr lang="en-US" sz="2200"/>
              <a:t>Assessment of the school’s enrollment strength in the marketplace.</a:t>
            </a:r>
            <a:endParaRPr sz="2200"/>
          </a:p>
          <a:p>
            <a:pPr indent="-381000" lvl="0" marL="457200" rtl="0" algn="l">
              <a:spcBef>
                <a:spcPts val="0"/>
              </a:spcBef>
              <a:spcAft>
                <a:spcPts val="0"/>
              </a:spcAft>
              <a:buSzPts val="2400"/>
              <a:buChar char="•"/>
            </a:pPr>
            <a:r>
              <a:rPr lang="en-US" sz="2400"/>
              <a:t>Set Price and determine income</a:t>
            </a:r>
            <a:endParaRPr sz="2400"/>
          </a:p>
          <a:p>
            <a:pPr indent="-381000" lvl="0" marL="457200" rtl="0" algn="l">
              <a:spcBef>
                <a:spcPts val="0"/>
              </a:spcBef>
              <a:spcAft>
                <a:spcPts val="0"/>
              </a:spcAft>
              <a:buSzPts val="2400"/>
              <a:buChar char="•"/>
            </a:pPr>
            <a:r>
              <a:rPr lang="en-US" sz="2400"/>
              <a:t>Evaluate expenses to determine the possibility of non-tuition revenue increases or cost decreases</a:t>
            </a:r>
            <a:endParaRPr sz="2400"/>
          </a:p>
        </p:txBody>
      </p:sp>
      <p:sp>
        <p:nvSpPr>
          <p:cNvPr id="678" name="Google Shape;678;p64"/>
          <p:cNvSpPr txBox="1"/>
          <p:nvPr/>
        </p:nvSpPr>
        <p:spPr>
          <a:xfrm>
            <a:off x="346875" y="6172525"/>
            <a:ext cx="41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3"/>
              </a:rPr>
              <a:t>NAIS Game Changing Model</a:t>
            </a:r>
            <a:endParaRPr>
              <a:latin typeface="Calibri"/>
              <a:ea typeface="Calibri"/>
              <a:cs typeface="Calibri"/>
              <a:sym typeface="Calibri"/>
            </a:endParaRPr>
          </a:p>
        </p:txBody>
      </p:sp>
      <p:pic>
        <p:nvPicPr>
          <p:cNvPr id="679" name="Google Shape;679;p64">
            <a:hlinkClick r:id="rId4"/>
          </p:cNvPr>
          <p:cNvPicPr preferRelativeResize="0"/>
          <p:nvPr/>
        </p:nvPicPr>
        <p:blipFill>
          <a:blip r:embed="rId5">
            <a:alphaModFix/>
          </a:blip>
          <a:stretch>
            <a:fillRect/>
          </a:stretch>
        </p:blipFill>
        <p:spPr>
          <a:xfrm>
            <a:off x="6852225" y="621118"/>
            <a:ext cx="4722901" cy="9638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Forms response chart. Question title: How often do the following factors impact the setting of tuition?&#10;. Number of responses: ." id="685" name="Google Shape;685;p65" title="How often do the following factors impact the setting of tuition?&#10;"/>
          <p:cNvPicPr preferRelativeResize="0"/>
          <p:nvPr/>
        </p:nvPicPr>
        <p:blipFill>
          <a:blip r:embed="rId3">
            <a:alphaModFix/>
          </a:blip>
          <a:stretch>
            <a:fillRect/>
          </a:stretch>
        </p:blipFill>
        <p:spPr>
          <a:xfrm>
            <a:off x="509813" y="111575"/>
            <a:ext cx="11172372" cy="4211449"/>
          </a:xfrm>
          <a:prstGeom prst="rect">
            <a:avLst/>
          </a:prstGeom>
          <a:noFill/>
          <a:ln>
            <a:noFill/>
          </a:ln>
        </p:spPr>
      </p:pic>
      <p:sp>
        <p:nvSpPr>
          <p:cNvPr id="686" name="Google Shape;686;p65"/>
          <p:cNvSpPr txBox="1"/>
          <p:nvPr/>
        </p:nvSpPr>
        <p:spPr>
          <a:xfrm>
            <a:off x="438700" y="4392475"/>
            <a:ext cx="11447100" cy="2493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Needed Policies/Practices/Procedures:</a:t>
            </a:r>
            <a:endParaRPr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Cost of Education</a:t>
            </a:r>
            <a:endParaRPr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t>
            </a:r>
            <a:r>
              <a:rPr lang="en-US" sz="3000" u="sng">
                <a:solidFill>
                  <a:schemeClr val="hlink"/>
                </a:solidFill>
                <a:latin typeface="Calibri"/>
                <a:ea typeface="Calibri"/>
                <a:cs typeface="Calibri"/>
                <a:sym typeface="Calibri"/>
                <a:hlinkClick r:id="rId4"/>
              </a:rPr>
              <a:t>Non Voucher Areas</a:t>
            </a:r>
            <a:r>
              <a:rPr lang="en-US" sz="3000">
                <a:solidFill>
                  <a:schemeClr val="lt1"/>
                </a:solidFill>
                <a:latin typeface="Calibri"/>
                <a:ea typeface="Calibri"/>
                <a:cs typeface="Calibri"/>
                <a:sym typeface="Calibri"/>
              </a:rPr>
              <a:t>) What percentage of income should come from tuition?</a:t>
            </a:r>
            <a:endParaRPr sz="3000">
              <a:solidFill>
                <a:schemeClr val="lt1"/>
              </a:solidFill>
              <a:latin typeface="Calibri"/>
              <a:ea typeface="Calibri"/>
              <a:cs typeface="Calibri"/>
              <a:sym typeface="Calibri"/>
            </a:endParaRPr>
          </a:p>
          <a:p>
            <a:pPr indent="-419100" lvl="0" marL="457200" rtl="0" algn="l">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Market and Demographic Study (MissionInsite)</a:t>
            </a:r>
            <a:endParaRPr sz="30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Forms response chart. Question title: Are tuition discounts given to families funded by a source of money or is the amount of tuition charged to the family just reduced?. Number of responses: 75 responses." id="692" name="Google Shape;692;p66" title="Are tuition discounts given to families funded by a source of money or is the amount of tuition charged to the family just reduced?"/>
          <p:cNvPicPr preferRelativeResize="0"/>
          <p:nvPr/>
        </p:nvPicPr>
        <p:blipFill>
          <a:blip r:embed="rId3">
            <a:alphaModFix/>
          </a:blip>
          <a:stretch>
            <a:fillRect/>
          </a:stretch>
        </p:blipFill>
        <p:spPr>
          <a:xfrm>
            <a:off x="152400" y="152400"/>
            <a:ext cx="11887201" cy="5392192"/>
          </a:xfrm>
          <a:prstGeom prst="rect">
            <a:avLst/>
          </a:prstGeom>
          <a:noFill/>
          <a:ln>
            <a:noFill/>
          </a:ln>
        </p:spPr>
      </p:pic>
      <p:pic>
        <p:nvPicPr>
          <p:cNvPr id="693" name="Google Shape;693;p66"/>
          <p:cNvPicPr preferRelativeResize="0"/>
          <p:nvPr/>
        </p:nvPicPr>
        <p:blipFill>
          <a:blip r:embed="rId4">
            <a:alphaModFix/>
          </a:blip>
          <a:stretch>
            <a:fillRect/>
          </a:stretch>
        </p:blipFill>
        <p:spPr>
          <a:xfrm>
            <a:off x="7590550" y="4462425"/>
            <a:ext cx="3749850" cy="2466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67"/>
          <p:cNvSpPr txBox="1"/>
          <p:nvPr>
            <p:ph type="title"/>
          </p:nvPr>
        </p:nvSpPr>
        <p:spPr>
          <a:xfrm>
            <a:off x="561151" y="678063"/>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Indexed Tuition</a:t>
            </a:r>
            <a:endParaRPr sz="4000"/>
          </a:p>
        </p:txBody>
      </p:sp>
      <p:sp>
        <p:nvSpPr>
          <p:cNvPr id="700" name="Google Shape;700;p67"/>
          <p:cNvSpPr txBox="1"/>
          <p:nvPr/>
        </p:nvSpPr>
        <p:spPr>
          <a:xfrm>
            <a:off x="683575" y="2305775"/>
            <a:ext cx="11090100" cy="3140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85% of Families receive some sort of financial aid (FAFSA)</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Average WELS LES Cost of Education - $7,285</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Average Non-Member Tuition for WELS LES - $4,159        (</a:t>
            </a:r>
            <a:r>
              <a:rPr lang="en-US" sz="3200">
                <a:solidFill>
                  <a:schemeClr val="accent1"/>
                </a:solidFill>
                <a:latin typeface="Calibri"/>
                <a:ea typeface="Calibri"/>
                <a:cs typeface="Calibri"/>
                <a:sym typeface="Calibri"/>
              </a:rPr>
              <a:t>$3,126 subsidized</a:t>
            </a:r>
            <a:r>
              <a:rPr lang="en-US" sz="3200">
                <a:solidFill>
                  <a:schemeClr val="lt1"/>
                </a:solidFill>
                <a:latin typeface="Calibri"/>
                <a:ea typeface="Calibri"/>
                <a:cs typeface="Calibri"/>
                <a:sym typeface="Calibri"/>
              </a:rPr>
              <a:t>!)</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Average Member Tuition for WELS LES - $2,604                (</a:t>
            </a:r>
            <a:r>
              <a:rPr lang="en-US" sz="3200">
                <a:solidFill>
                  <a:schemeClr val="accent1"/>
                </a:solidFill>
                <a:latin typeface="Calibri"/>
                <a:ea typeface="Calibri"/>
                <a:cs typeface="Calibri"/>
                <a:sym typeface="Calibri"/>
              </a:rPr>
              <a:t>$4,681 </a:t>
            </a:r>
            <a:r>
              <a:rPr lang="en-US" sz="3200">
                <a:solidFill>
                  <a:schemeClr val="accent1"/>
                </a:solidFill>
                <a:latin typeface="Calibri"/>
                <a:ea typeface="Calibri"/>
                <a:cs typeface="Calibri"/>
                <a:sym typeface="Calibri"/>
              </a:rPr>
              <a:t>subsidized</a:t>
            </a:r>
            <a:r>
              <a:rPr lang="en-US" sz="3200">
                <a:solidFill>
                  <a:schemeClr val="lt1"/>
                </a:solidFill>
                <a:latin typeface="Calibri"/>
                <a:ea typeface="Calibri"/>
                <a:cs typeface="Calibri"/>
                <a:sym typeface="Calibri"/>
              </a:rPr>
              <a:t>!)</a:t>
            </a:r>
            <a:endParaRPr sz="3200">
              <a:solidFill>
                <a:schemeClr val="lt1"/>
              </a:solidFill>
              <a:latin typeface="Calibri"/>
              <a:ea typeface="Calibri"/>
              <a:cs typeface="Calibri"/>
              <a:sym typeface="Calibri"/>
            </a:endParaRPr>
          </a:p>
        </p:txBody>
      </p:sp>
      <p:pic>
        <p:nvPicPr>
          <p:cNvPr id="701" name="Google Shape;701;p67"/>
          <p:cNvPicPr preferRelativeResize="0"/>
          <p:nvPr/>
        </p:nvPicPr>
        <p:blipFill>
          <a:blip r:embed="rId3">
            <a:alphaModFix/>
          </a:blip>
          <a:stretch>
            <a:fillRect/>
          </a:stretch>
        </p:blipFill>
        <p:spPr>
          <a:xfrm>
            <a:off x="4395450" y="401538"/>
            <a:ext cx="7037795" cy="2009275"/>
          </a:xfrm>
          <a:prstGeom prst="rect">
            <a:avLst/>
          </a:prstGeom>
          <a:noFill/>
          <a:ln>
            <a:noFill/>
          </a:ln>
        </p:spPr>
      </p:pic>
      <p:sp>
        <p:nvSpPr>
          <p:cNvPr id="702" name="Google Shape;702;p67"/>
          <p:cNvSpPr txBox="1"/>
          <p:nvPr/>
        </p:nvSpPr>
        <p:spPr>
          <a:xfrm>
            <a:off x="1703825" y="5978675"/>
            <a:ext cx="479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hlink"/>
                </a:solidFill>
                <a:latin typeface="Calibri"/>
                <a:ea typeface="Calibri"/>
                <a:cs typeface="Calibri"/>
                <a:sym typeface="Calibri"/>
                <a:hlinkClick r:id="rId4"/>
              </a:rPr>
              <a:t>Indexed Tuition Basics</a:t>
            </a: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6" name="Shape 196"/>
        <p:cNvGrpSpPr/>
        <p:nvPr/>
      </p:nvGrpSpPr>
      <p:grpSpPr>
        <a:xfrm>
          <a:off x="0" y="0"/>
          <a:ext cx="0" cy="0"/>
          <a:chOff x="0" y="0"/>
          <a:chExt cx="0" cy="0"/>
        </a:xfrm>
      </p:grpSpPr>
      <p:pic>
        <p:nvPicPr>
          <p:cNvPr id="197" name="Google Shape;197;p23"/>
          <p:cNvPicPr preferRelativeResize="0"/>
          <p:nvPr>
            <p:ph idx="2" type="pic"/>
          </p:nvPr>
        </p:nvPicPr>
        <p:blipFill rotWithShape="1">
          <a:blip r:embed="rId3">
            <a:alphaModFix/>
          </a:blip>
          <a:srcRect b="24584" l="4758" r="4767" t="29264"/>
          <a:stretch/>
        </p:blipFill>
        <p:spPr>
          <a:xfrm>
            <a:off x="1371600" y="932112"/>
            <a:ext cx="8759700" cy="3165000"/>
          </a:xfrm>
          <a:prstGeom prst="roundRect">
            <a:avLst>
              <a:gd fmla="val 16667" name="adj"/>
            </a:avLst>
          </a:prstGeom>
        </p:spPr>
      </p:pic>
      <p:sp>
        <p:nvSpPr>
          <p:cNvPr id="198" name="Google Shape;198;p23"/>
          <p:cNvSpPr txBox="1"/>
          <p:nvPr>
            <p:ph type="title"/>
          </p:nvPr>
        </p:nvSpPr>
        <p:spPr>
          <a:xfrm>
            <a:off x="1449450" y="932100"/>
            <a:ext cx="8604000" cy="2288100"/>
          </a:xfrm>
          <a:prstGeom prst="rect">
            <a:avLst/>
          </a:prstGeom>
          <a:effectLst>
            <a:outerShdw blurRad="57150" rotWithShape="0" algn="bl" dir="5400000" dist="19050">
              <a:srgbClr val="000000">
                <a:alpha val="50000"/>
              </a:srgbClr>
            </a:outerShdw>
          </a:effectLst>
        </p:spPr>
        <p:txBody>
          <a:bodyPr anchorCtr="0" anchor="b" bIns="45700" lIns="91425" spcFirstLastPara="1" rIns="91425" wrap="square" tIns="45700">
            <a:normAutofit/>
          </a:bodyPr>
          <a:lstStyle/>
          <a:p>
            <a:pPr indent="0" lvl="0" marL="0" rtl="0" algn="ctr">
              <a:spcBef>
                <a:spcPts val="0"/>
              </a:spcBef>
              <a:spcAft>
                <a:spcPts val="0"/>
              </a:spcAft>
              <a:buNone/>
            </a:pPr>
            <a:r>
              <a:rPr lang="en-US" sz="9600"/>
              <a:t>Lost at Sea</a:t>
            </a:r>
            <a:endParaRPr sz="9600"/>
          </a:p>
        </p:txBody>
      </p:sp>
      <p:sp>
        <p:nvSpPr>
          <p:cNvPr id="199" name="Google Shape;199;p23"/>
          <p:cNvSpPr txBox="1"/>
          <p:nvPr>
            <p:ph idx="1" type="body"/>
          </p:nvPr>
        </p:nvSpPr>
        <p:spPr>
          <a:xfrm>
            <a:off x="1284900" y="4537525"/>
            <a:ext cx="8846400" cy="1255800"/>
          </a:xfrm>
          <a:prstGeom prst="rect">
            <a:avLst/>
          </a:prstGeom>
        </p:spPr>
        <p:txBody>
          <a:bodyPr anchorCtr="0" anchor="t" bIns="45700" lIns="91425" spcFirstLastPara="1" rIns="91425" wrap="square" tIns="45700">
            <a:normAutofit/>
          </a:bodyPr>
          <a:lstStyle/>
          <a:p>
            <a:pPr indent="0" lvl="0" marL="0" rtl="0" algn="ctr">
              <a:spcBef>
                <a:spcPts val="0"/>
              </a:spcBef>
              <a:spcAft>
                <a:spcPts val="1000"/>
              </a:spcAft>
              <a:buNone/>
            </a:pPr>
            <a:r>
              <a:rPr b="1" lang="en-US" sz="2400">
                <a:solidFill>
                  <a:schemeClr val="lt2"/>
                </a:solidFill>
              </a:rPr>
              <a:t>Rank the 15 items in terms of importance as you wait to be rescued.</a:t>
            </a:r>
            <a:r>
              <a:rPr b="1" lang="en-US" sz="2400"/>
              <a:t> Place a 1 by the most important item, a 2 by the next most important, and so forth until you have ranked all 15 items.</a:t>
            </a:r>
            <a:endParaRPr b="1" sz="2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68"/>
          <p:cNvSpPr txBox="1"/>
          <p:nvPr>
            <p:ph type="title"/>
          </p:nvPr>
        </p:nvSpPr>
        <p:spPr>
          <a:xfrm>
            <a:off x="561151" y="678063"/>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Indexed Tuition</a:t>
            </a:r>
            <a:endParaRPr sz="4000"/>
          </a:p>
          <a:p>
            <a:pPr indent="0" lvl="0" marL="0" rtl="0" algn="l">
              <a:spcBef>
                <a:spcPts val="0"/>
              </a:spcBef>
              <a:spcAft>
                <a:spcPts val="0"/>
              </a:spcAft>
              <a:buNone/>
            </a:pPr>
            <a:r>
              <a:rPr lang="en-US" sz="4000"/>
              <a:t>Barriers</a:t>
            </a:r>
            <a:endParaRPr sz="4000"/>
          </a:p>
        </p:txBody>
      </p:sp>
      <p:pic>
        <p:nvPicPr>
          <p:cNvPr id="709" name="Google Shape;709;p68"/>
          <p:cNvPicPr preferRelativeResize="0"/>
          <p:nvPr/>
        </p:nvPicPr>
        <p:blipFill>
          <a:blip r:embed="rId3">
            <a:alphaModFix/>
          </a:blip>
          <a:stretch>
            <a:fillRect/>
          </a:stretch>
        </p:blipFill>
        <p:spPr>
          <a:xfrm>
            <a:off x="4395450" y="401538"/>
            <a:ext cx="7037795" cy="2009275"/>
          </a:xfrm>
          <a:prstGeom prst="rect">
            <a:avLst/>
          </a:prstGeom>
          <a:noFill/>
          <a:ln>
            <a:noFill/>
          </a:ln>
        </p:spPr>
      </p:pic>
      <p:sp>
        <p:nvSpPr>
          <p:cNvPr id="710" name="Google Shape;710;p68"/>
          <p:cNvSpPr txBox="1"/>
          <p:nvPr/>
        </p:nvSpPr>
        <p:spPr>
          <a:xfrm>
            <a:off x="1064575" y="2458175"/>
            <a:ext cx="4223700" cy="36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Mission</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Mostly Vouchers</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Debt Ratio</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Competitive</a:t>
            </a:r>
            <a:r>
              <a:rPr lang="en-US" sz="3200">
                <a:solidFill>
                  <a:schemeClr val="lt1"/>
                </a:solidFill>
                <a:latin typeface="Calibri"/>
                <a:ea typeface="Calibri"/>
                <a:cs typeface="Calibri"/>
                <a:sym typeface="Calibri"/>
              </a:rPr>
              <a:t> Market</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Not Needed/ Finances are stable</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Not Fair</a:t>
            </a:r>
            <a:endParaRPr sz="3200">
              <a:solidFill>
                <a:schemeClr val="lt1"/>
              </a:solidFill>
              <a:latin typeface="Calibri"/>
              <a:ea typeface="Calibri"/>
              <a:cs typeface="Calibri"/>
              <a:sym typeface="Calibri"/>
            </a:endParaRPr>
          </a:p>
        </p:txBody>
      </p:sp>
      <p:sp>
        <p:nvSpPr>
          <p:cNvPr id="711" name="Google Shape;711;p68"/>
          <p:cNvSpPr txBox="1"/>
          <p:nvPr/>
        </p:nvSpPr>
        <p:spPr>
          <a:xfrm>
            <a:off x="5636575" y="2458175"/>
            <a:ext cx="4223700" cy="36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Funding Financial Aid</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Administration</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Privacy</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Unfamiliar Change</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Inertia/History</a:t>
            </a:r>
            <a:endParaRPr sz="3200">
              <a:solidFill>
                <a:schemeClr val="lt1"/>
              </a:solidFill>
              <a:latin typeface="Calibri"/>
              <a:ea typeface="Calibri"/>
              <a:cs typeface="Calibri"/>
              <a:sym typeface="Calibri"/>
            </a:endParaRPr>
          </a:p>
          <a:p>
            <a:pPr indent="-431800" lvl="0" marL="4572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Duty</a:t>
            </a:r>
            <a:endParaRPr sz="3200">
              <a:solidFill>
                <a:schemeClr val="lt1"/>
              </a:solidFill>
              <a:latin typeface="Calibri"/>
              <a:ea typeface="Calibri"/>
              <a:cs typeface="Calibri"/>
              <a:sym typeface="Calibri"/>
            </a:endParaRPr>
          </a:p>
          <a:p>
            <a:pPr indent="0" lvl="0" marL="914400" rtl="0" algn="l">
              <a:spcBef>
                <a:spcPts val="0"/>
              </a:spcBef>
              <a:spcAft>
                <a:spcPts val="0"/>
              </a:spcAft>
              <a:buNone/>
            </a:pPr>
            <a:r>
              <a:t/>
            </a:r>
            <a:endParaRPr sz="3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69"/>
          <p:cNvSpPr/>
          <p:nvPr/>
        </p:nvSpPr>
        <p:spPr>
          <a:xfrm>
            <a:off x="571900" y="589400"/>
            <a:ext cx="10589700" cy="5378700"/>
          </a:xfrm>
          <a:prstGeom prst="wedgeRoundRectCallout">
            <a:avLst>
              <a:gd fmla="val -45546" name="adj1"/>
              <a:gd fmla="val 62343" name="adj2"/>
              <a:gd fmla="val 0" name="adj3"/>
            </a:avLst>
          </a:prstGeom>
          <a:noFill/>
          <a:ln cap="flat" cmpd="sng" w="76200">
            <a:solidFill>
              <a:schemeClr val="accent1"/>
            </a:solidFill>
            <a:prstDash val="solid"/>
            <a:round/>
            <a:headEnd len="sm" w="sm" type="none"/>
            <a:tailEnd len="sm" w="sm" type="none"/>
          </a:ln>
          <a:effectLst>
            <a:outerShdw blurRad="57150" rotWithShape="0" algn="bl" dir="5400000" dist="19050">
              <a:srgbClr val="000000">
                <a:alpha val="50000"/>
              </a:srgbClr>
            </a:outerShdw>
            <a:reflection blurRad="0" dir="5400000" dist="38100" endA="0" endPos="30000" fadeDir="5400012" kx="0" rotWithShape="0" algn="bl" stA="28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i="1" lang="en-US" sz="4600">
                <a:solidFill>
                  <a:schemeClr val="lt2"/>
                </a:solidFill>
              </a:rPr>
              <a:t>“The sustainability conversation often omits the single most important question any school must ask: what makes our school’s educational </a:t>
            </a:r>
            <a:r>
              <a:rPr i="1" lang="en-US" sz="4600">
                <a:solidFill>
                  <a:schemeClr val="lt2"/>
                </a:solidFill>
              </a:rPr>
              <a:t>experience</a:t>
            </a:r>
            <a:r>
              <a:rPr i="1" lang="en-US" sz="4600">
                <a:solidFill>
                  <a:schemeClr val="lt2"/>
                </a:solidFill>
              </a:rPr>
              <a:t> relevant, valuable, and transformative for students?”</a:t>
            </a:r>
            <a:endParaRPr i="1" sz="4600">
              <a:solidFill>
                <a:schemeClr val="lt2"/>
              </a:solidFill>
            </a:endParaRPr>
          </a:p>
        </p:txBody>
      </p:sp>
      <p:sp>
        <p:nvSpPr>
          <p:cNvPr id="718" name="Google Shape;718;p69"/>
          <p:cNvSpPr txBox="1"/>
          <p:nvPr/>
        </p:nvSpPr>
        <p:spPr>
          <a:xfrm>
            <a:off x="5180675" y="6112350"/>
            <a:ext cx="4286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u="sng">
                <a:solidFill>
                  <a:schemeClr val="hlink"/>
                </a:solidFill>
                <a:latin typeface="Calibri"/>
                <a:ea typeface="Calibri"/>
                <a:cs typeface="Calibri"/>
                <a:sym typeface="Calibri"/>
                <a:hlinkClick r:id="rId3"/>
              </a:rPr>
              <a:t>Greenwich Leadership Partners</a:t>
            </a:r>
            <a:endParaRPr b="1" sz="1900">
              <a:solidFill>
                <a:schemeClr val="lt2"/>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0"/>
          <p:cNvSpPr txBox="1"/>
          <p:nvPr>
            <p:ph type="title"/>
          </p:nvPr>
        </p:nvSpPr>
        <p:spPr>
          <a:xfrm>
            <a:off x="685801" y="3810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Ministry Balance</a:t>
            </a:r>
            <a:endParaRPr sz="4000"/>
          </a:p>
        </p:txBody>
      </p:sp>
      <p:pic>
        <p:nvPicPr>
          <p:cNvPr descr="Forms response chart. Question title: To the best of your knowledge when was the last stewardship drive run by the congregation?&#10;. Number of responses: 75 responses." id="725" name="Google Shape;725;p70" title="To the best of your knowledge when was the last stewardship drive run by the congregation?&#10;"/>
          <p:cNvPicPr preferRelativeResize="0"/>
          <p:nvPr/>
        </p:nvPicPr>
        <p:blipFill>
          <a:blip r:embed="rId3">
            <a:alphaModFix/>
          </a:blip>
          <a:stretch>
            <a:fillRect/>
          </a:stretch>
        </p:blipFill>
        <p:spPr>
          <a:xfrm>
            <a:off x="1231325" y="1861125"/>
            <a:ext cx="10661478" cy="4487400"/>
          </a:xfrm>
          <a:prstGeom prst="rect">
            <a:avLst/>
          </a:prstGeom>
          <a:noFill/>
          <a:ln>
            <a:noFill/>
          </a:ln>
        </p:spPr>
      </p:pic>
      <p:pic>
        <p:nvPicPr>
          <p:cNvPr id="726" name="Google Shape;726;p70">
            <a:hlinkClick r:id="rId4"/>
          </p:cNvPr>
          <p:cNvPicPr preferRelativeResize="0"/>
          <p:nvPr/>
        </p:nvPicPr>
        <p:blipFill>
          <a:blip r:embed="rId5">
            <a:alphaModFix/>
          </a:blip>
          <a:stretch>
            <a:fillRect/>
          </a:stretch>
        </p:blipFill>
        <p:spPr>
          <a:xfrm>
            <a:off x="255325" y="3073200"/>
            <a:ext cx="2952425" cy="2937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Forms response chart. Question title: To the best of your knowledge, when was the last time a Christian giving counselor was invited to the congregation?&#10;. Number of responses: 75 responses." id="732" name="Google Shape;732;p71" title="To the best of your knowledge, when was the last time a Christian giving counselor was invited to the congregation?&#10;"/>
          <p:cNvPicPr preferRelativeResize="0"/>
          <p:nvPr/>
        </p:nvPicPr>
        <p:blipFill>
          <a:blip r:embed="rId3">
            <a:alphaModFix/>
          </a:blip>
          <a:stretch>
            <a:fillRect/>
          </a:stretch>
        </p:blipFill>
        <p:spPr>
          <a:xfrm>
            <a:off x="1276900" y="1718275"/>
            <a:ext cx="10449275" cy="4739925"/>
          </a:xfrm>
          <a:prstGeom prst="rect">
            <a:avLst/>
          </a:prstGeom>
          <a:noFill/>
          <a:ln>
            <a:noFill/>
          </a:ln>
        </p:spPr>
      </p:pic>
      <p:sp>
        <p:nvSpPr>
          <p:cNvPr id="733" name="Google Shape;733;p71"/>
          <p:cNvSpPr txBox="1"/>
          <p:nvPr>
            <p:ph type="title"/>
          </p:nvPr>
        </p:nvSpPr>
        <p:spPr>
          <a:xfrm>
            <a:off x="685801" y="3810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Ministry Balance</a:t>
            </a:r>
            <a:endParaRPr sz="4000"/>
          </a:p>
        </p:txBody>
      </p:sp>
      <p:pic>
        <p:nvPicPr>
          <p:cNvPr id="734" name="Google Shape;734;p71"/>
          <p:cNvPicPr preferRelativeResize="0"/>
          <p:nvPr/>
        </p:nvPicPr>
        <p:blipFill>
          <a:blip r:embed="rId4">
            <a:alphaModFix/>
          </a:blip>
          <a:stretch>
            <a:fillRect/>
          </a:stretch>
        </p:blipFill>
        <p:spPr>
          <a:xfrm>
            <a:off x="406346" y="3302725"/>
            <a:ext cx="2727450" cy="2707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2"/>
          <p:cNvSpPr txBox="1"/>
          <p:nvPr/>
        </p:nvSpPr>
        <p:spPr>
          <a:xfrm>
            <a:off x="2336375" y="1367125"/>
            <a:ext cx="293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Muskego screen shots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741" name="Google Shape;741;p72"/>
          <p:cNvPicPr preferRelativeResize="0"/>
          <p:nvPr/>
        </p:nvPicPr>
        <p:blipFill>
          <a:blip r:embed="rId3">
            <a:alphaModFix/>
          </a:blip>
          <a:stretch>
            <a:fillRect/>
          </a:stretch>
        </p:blipFill>
        <p:spPr>
          <a:xfrm rot="-573947">
            <a:off x="272125" y="734800"/>
            <a:ext cx="9870601" cy="5519051"/>
          </a:xfrm>
          <a:prstGeom prst="rect">
            <a:avLst/>
          </a:prstGeom>
          <a:noFill/>
          <a:ln>
            <a:noFill/>
          </a:ln>
        </p:spPr>
      </p:pic>
      <p:sp>
        <p:nvSpPr>
          <p:cNvPr id="742" name="Google Shape;742;p72"/>
          <p:cNvSpPr txBox="1"/>
          <p:nvPr/>
        </p:nvSpPr>
        <p:spPr>
          <a:xfrm>
            <a:off x="7718775" y="6335900"/>
            <a:ext cx="436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Calibri"/>
                <a:ea typeface="Calibri"/>
                <a:cs typeface="Calibri"/>
                <a:sym typeface="Calibri"/>
              </a:rPr>
              <a:t>Courtesy of Seth Fitzsimmons St Paul Muskego</a:t>
            </a:r>
            <a:endParaRPr sz="1600">
              <a:solidFill>
                <a:schemeClr val="accent6"/>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73"/>
          <p:cNvSpPr txBox="1"/>
          <p:nvPr>
            <p:ph type="title"/>
          </p:nvPr>
        </p:nvSpPr>
        <p:spPr>
          <a:xfrm>
            <a:off x="685800" y="609600"/>
            <a:ext cx="11251200" cy="14562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l">
              <a:spcBef>
                <a:spcPts val="0"/>
              </a:spcBef>
              <a:spcAft>
                <a:spcPts val="0"/>
              </a:spcAft>
              <a:buNone/>
            </a:pPr>
            <a:r>
              <a:rPr lang="en-US" sz="4000"/>
              <a:t>Surfers on the Sustainability Cutting Edge:</a:t>
            </a:r>
            <a:endParaRPr sz="4000"/>
          </a:p>
        </p:txBody>
      </p:sp>
      <p:sp>
        <p:nvSpPr>
          <p:cNvPr id="749" name="Google Shape;749;p73"/>
          <p:cNvSpPr txBox="1"/>
          <p:nvPr/>
        </p:nvSpPr>
        <p:spPr>
          <a:xfrm>
            <a:off x="897825" y="1838375"/>
            <a:ext cx="9916800" cy="2216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438150" lvl="0" marL="457200" rtl="0" algn="l">
              <a:spcBef>
                <a:spcPts val="0"/>
              </a:spcBef>
              <a:spcAft>
                <a:spcPts val="0"/>
              </a:spcAft>
              <a:buClr>
                <a:schemeClr val="lt1"/>
              </a:buClr>
              <a:buSzPts val="3300"/>
              <a:buFont typeface="Calibri"/>
              <a:buChar char="●"/>
            </a:pPr>
            <a:r>
              <a:rPr lang="en-US" sz="3300">
                <a:solidFill>
                  <a:schemeClr val="lt1"/>
                </a:solidFill>
                <a:latin typeface="Calibri"/>
                <a:ea typeface="Calibri"/>
                <a:cs typeface="Calibri"/>
                <a:sym typeface="Calibri"/>
              </a:rPr>
              <a:t>Build a fund to cover all summer expenses</a:t>
            </a:r>
            <a:endParaRPr sz="3300">
              <a:solidFill>
                <a:schemeClr val="lt1"/>
              </a:solidFill>
              <a:latin typeface="Calibri"/>
              <a:ea typeface="Calibri"/>
              <a:cs typeface="Calibri"/>
              <a:sym typeface="Calibri"/>
            </a:endParaRPr>
          </a:p>
          <a:p>
            <a:pPr indent="-438150" lvl="0" marL="457200" rtl="0" algn="l">
              <a:spcBef>
                <a:spcPts val="0"/>
              </a:spcBef>
              <a:spcAft>
                <a:spcPts val="0"/>
              </a:spcAft>
              <a:buClr>
                <a:schemeClr val="lt1"/>
              </a:buClr>
              <a:buSzPts val="3300"/>
              <a:buFont typeface="Calibri"/>
              <a:buChar char="●"/>
            </a:pPr>
            <a:r>
              <a:rPr lang="en-US" sz="3300">
                <a:solidFill>
                  <a:schemeClr val="lt1"/>
                </a:solidFill>
                <a:latin typeface="Calibri"/>
                <a:ea typeface="Calibri"/>
                <a:cs typeface="Calibri"/>
                <a:sym typeface="Calibri"/>
              </a:rPr>
              <a:t>Build a rainy day/contingency fund</a:t>
            </a:r>
            <a:endParaRPr sz="3300">
              <a:solidFill>
                <a:schemeClr val="lt1"/>
              </a:solidFill>
              <a:latin typeface="Calibri"/>
              <a:ea typeface="Calibri"/>
              <a:cs typeface="Calibri"/>
              <a:sym typeface="Calibri"/>
            </a:endParaRPr>
          </a:p>
          <a:p>
            <a:pPr indent="-438150" lvl="0" marL="457200" rtl="0" algn="l">
              <a:spcBef>
                <a:spcPts val="0"/>
              </a:spcBef>
              <a:spcAft>
                <a:spcPts val="0"/>
              </a:spcAft>
              <a:buClr>
                <a:schemeClr val="lt1"/>
              </a:buClr>
              <a:buSzPts val="3300"/>
              <a:buFont typeface="Calibri"/>
              <a:buChar char="●"/>
            </a:pPr>
            <a:r>
              <a:rPr lang="en-US" sz="3300">
                <a:solidFill>
                  <a:schemeClr val="lt1"/>
                </a:solidFill>
                <a:latin typeface="Calibri"/>
                <a:ea typeface="Calibri"/>
                <a:cs typeface="Calibri"/>
                <a:sym typeface="Calibri"/>
              </a:rPr>
              <a:t>Fund your financial aid awards</a:t>
            </a:r>
            <a:endParaRPr sz="3300">
              <a:solidFill>
                <a:schemeClr val="lt1"/>
              </a:solidFill>
              <a:latin typeface="Calibri"/>
              <a:ea typeface="Calibri"/>
              <a:cs typeface="Calibri"/>
              <a:sym typeface="Calibri"/>
            </a:endParaRPr>
          </a:p>
          <a:p>
            <a:pPr indent="-438150" lvl="0" marL="457200" rtl="0" algn="l">
              <a:spcBef>
                <a:spcPts val="0"/>
              </a:spcBef>
              <a:spcAft>
                <a:spcPts val="0"/>
              </a:spcAft>
              <a:buClr>
                <a:schemeClr val="lt1"/>
              </a:buClr>
              <a:buSzPts val="3300"/>
              <a:buFont typeface="Calibri"/>
              <a:buChar char="●"/>
            </a:pPr>
            <a:r>
              <a:rPr lang="en-US" sz="3300">
                <a:solidFill>
                  <a:schemeClr val="lt1"/>
                </a:solidFill>
                <a:latin typeface="Calibri"/>
                <a:ea typeface="Calibri"/>
                <a:cs typeface="Calibri"/>
                <a:sym typeface="Calibri"/>
              </a:rPr>
              <a:t>Fund your depreciation</a:t>
            </a:r>
            <a:endParaRPr sz="3300">
              <a:solidFill>
                <a:schemeClr val="lt1"/>
              </a:solidFill>
              <a:latin typeface="Calibri"/>
              <a:ea typeface="Calibri"/>
              <a:cs typeface="Calibri"/>
              <a:sym typeface="Calibri"/>
            </a:endParaRPr>
          </a:p>
        </p:txBody>
      </p:sp>
      <p:pic>
        <p:nvPicPr>
          <p:cNvPr id="750" name="Google Shape;750;p73"/>
          <p:cNvPicPr preferRelativeResize="0"/>
          <p:nvPr/>
        </p:nvPicPr>
        <p:blipFill>
          <a:blip r:embed="rId3">
            <a:alphaModFix/>
          </a:blip>
          <a:stretch>
            <a:fillRect/>
          </a:stretch>
        </p:blipFill>
        <p:spPr>
          <a:xfrm>
            <a:off x="8121224" y="3175750"/>
            <a:ext cx="3599600" cy="3458450"/>
          </a:xfrm>
          <a:prstGeom prst="rect">
            <a:avLst/>
          </a:prstGeom>
          <a:noFill/>
          <a:ln>
            <a:noFill/>
          </a:ln>
        </p:spPr>
      </p:pic>
      <p:sp>
        <p:nvSpPr>
          <p:cNvPr id="751" name="Google Shape;751;p73"/>
          <p:cNvSpPr txBox="1"/>
          <p:nvPr/>
        </p:nvSpPr>
        <p:spPr>
          <a:xfrm>
            <a:off x="2140625" y="4906775"/>
            <a:ext cx="6264300" cy="1800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61950" lvl="0" marL="457200" rtl="0" algn="l">
              <a:spcBef>
                <a:spcPts val="0"/>
              </a:spcBef>
              <a:spcAft>
                <a:spcPts val="0"/>
              </a:spcAft>
              <a:buClr>
                <a:srgbClr val="4A86E8"/>
              </a:buClr>
              <a:buSzPts val="2100"/>
              <a:buFont typeface="Calibri"/>
              <a:buChar char="●"/>
            </a:pPr>
            <a:r>
              <a:rPr lang="en-US" sz="2100">
                <a:solidFill>
                  <a:srgbClr val="4A86E8"/>
                </a:solidFill>
                <a:latin typeface="Calibri"/>
                <a:ea typeface="Calibri"/>
                <a:cs typeface="Calibri"/>
                <a:sym typeface="Calibri"/>
              </a:rPr>
              <a:t>No Budget; Special gifts needed</a:t>
            </a:r>
            <a:endParaRPr sz="2100">
              <a:solidFill>
                <a:srgbClr val="4A86E8"/>
              </a:solidFill>
              <a:latin typeface="Calibri"/>
              <a:ea typeface="Calibri"/>
              <a:cs typeface="Calibri"/>
              <a:sym typeface="Calibri"/>
            </a:endParaRPr>
          </a:p>
          <a:p>
            <a:pPr indent="-361950" lvl="0" marL="457200" rtl="0" algn="l">
              <a:spcBef>
                <a:spcPts val="0"/>
              </a:spcBef>
              <a:spcAft>
                <a:spcPts val="0"/>
              </a:spcAft>
              <a:buClr>
                <a:srgbClr val="FF0000"/>
              </a:buClr>
              <a:buSzPts val="2100"/>
              <a:buFont typeface="Calibri"/>
              <a:buChar char="●"/>
            </a:pPr>
            <a:r>
              <a:rPr lang="en-US" sz="2100">
                <a:solidFill>
                  <a:srgbClr val="FF0000"/>
                </a:solidFill>
                <a:latin typeface="Calibri"/>
                <a:ea typeface="Calibri"/>
                <a:cs typeface="Calibri"/>
                <a:sym typeface="Calibri"/>
              </a:rPr>
              <a:t>Unspent Money from Budget saved</a:t>
            </a:r>
            <a:endParaRPr sz="2100">
              <a:solidFill>
                <a:srgbClr val="FF0000"/>
              </a:solidFill>
              <a:latin typeface="Calibri"/>
              <a:ea typeface="Calibri"/>
              <a:cs typeface="Calibri"/>
              <a:sym typeface="Calibri"/>
            </a:endParaRPr>
          </a:p>
          <a:p>
            <a:pPr indent="-361950" lvl="0" marL="457200" rtl="0" algn="l">
              <a:spcBef>
                <a:spcPts val="0"/>
              </a:spcBef>
              <a:spcAft>
                <a:spcPts val="0"/>
              </a:spcAft>
              <a:buClr>
                <a:srgbClr val="FF9900"/>
              </a:buClr>
              <a:buSzPts val="2100"/>
              <a:buFont typeface="Calibri"/>
              <a:buChar char="●"/>
            </a:pPr>
            <a:r>
              <a:rPr lang="en-US" sz="2100">
                <a:solidFill>
                  <a:srgbClr val="FF9900"/>
                </a:solidFill>
                <a:latin typeface="Calibri"/>
                <a:ea typeface="Calibri"/>
                <a:cs typeface="Calibri"/>
                <a:sym typeface="Calibri"/>
              </a:rPr>
              <a:t>Small amount set aside not based on actual costs</a:t>
            </a:r>
            <a:endParaRPr sz="2100">
              <a:solidFill>
                <a:srgbClr val="FF9900"/>
              </a:solidFill>
              <a:latin typeface="Calibri"/>
              <a:ea typeface="Calibri"/>
              <a:cs typeface="Calibri"/>
              <a:sym typeface="Calibri"/>
            </a:endParaRPr>
          </a:p>
          <a:p>
            <a:pPr indent="-361950" lvl="0" marL="457200" rtl="0" algn="l">
              <a:spcBef>
                <a:spcPts val="0"/>
              </a:spcBef>
              <a:spcAft>
                <a:spcPts val="0"/>
              </a:spcAft>
              <a:buClr>
                <a:srgbClr val="00FF00"/>
              </a:buClr>
              <a:buSzPts val="2100"/>
              <a:buFont typeface="Calibri"/>
              <a:buChar char="●"/>
            </a:pPr>
            <a:r>
              <a:rPr lang="en-US" sz="2100">
                <a:solidFill>
                  <a:srgbClr val="00FF00"/>
                </a:solidFill>
                <a:latin typeface="Calibri"/>
                <a:ea typeface="Calibri"/>
                <a:cs typeface="Calibri"/>
                <a:sym typeface="Calibri"/>
              </a:rPr>
              <a:t>Depreciation plan made; strive to fund</a:t>
            </a:r>
            <a:endParaRPr sz="2100">
              <a:solidFill>
                <a:srgbClr val="00FF00"/>
              </a:solidFill>
              <a:latin typeface="Calibri"/>
              <a:ea typeface="Calibri"/>
              <a:cs typeface="Calibri"/>
              <a:sym typeface="Calibri"/>
            </a:endParaRPr>
          </a:p>
          <a:p>
            <a:pPr indent="-361950" lvl="0" marL="457200" rtl="0" algn="l">
              <a:spcBef>
                <a:spcPts val="0"/>
              </a:spcBef>
              <a:spcAft>
                <a:spcPts val="0"/>
              </a:spcAft>
              <a:buClr>
                <a:srgbClr val="8E7CC3"/>
              </a:buClr>
              <a:buSzPts val="2100"/>
              <a:buFont typeface="Calibri"/>
              <a:buChar char="●"/>
            </a:pPr>
            <a:r>
              <a:rPr lang="en-US" sz="2100">
                <a:solidFill>
                  <a:srgbClr val="8E7CC3"/>
                </a:solidFill>
                <a:latin typeface="Calibri"/>
                <a:ea typeface="Calibri"/>
                <a:cs typeface="Calibri"/>
                <a:sym typeface="Calibri"/>
              </a:rPr>
              <a:t>Depreciation plan made; fully funded (2.7%)</a:t>
            </a:r>
            <a:endParaRPr sz="2100">
              <a:solidFill>
                <a:srgbClr val="8E7CC3"/>
              </a:solidFill>
              <a:latin typeface="Calibri"/>
              <a:ea typeface="Calibri"/>
              <a:cs typeface="Calibri"/>
              <a:sym typeface="Calibri"/>
            </a:endParaRPr>
          </a:p>
        </p:txBody>
      </p:sp>
      <p:sp>
        <p:nvSpPr>
          <p:cNvPr id="752" name="Google Shape;752;p73"/>
          <p:cNvSpPr txBox="1"/>
          <p:nvPr/>
        </p:nvSpPr>
        <p:spPr>
          <a:xfrm>
            <a:off x="9335300" y="5968475"/>
            <a:ext cx="65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6.7%</a:t>
            </a:r>
            <a:endParaRPr>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74"/>
          <p:cNvSpPr txBox="1"/>
          <p:nvPr>
            <p:ph type="title"/>
          </p:nvPr>
        </p:nvSpPr>
        <p:spPr>
          <a:xfrm>
            <a:off x="685801" y="609600"/>
            <a:ext cx="10131300" cy="14562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l">
              <a:spcBef>
                <a:spcPts val="0"/>
              </a:spcBef>
              <a:spcAft>
                <a:spcPts val="0"/>
              </a:spcAft>
              <a:buNone/>
            </a:pPr>
            <a:r>
              <a:rPr b="1" lang="en-US"/>
              <a:t>Final Thoughts:</a:t>
            </a:r>
            <a:endParaRPr b="1"/>
          </a:p>
        </p:txBody>
      </p:sp>
      <p:sp>
        <p:nvSpPr>
          <p:cNvPr id="759" name="Google Shape;759;p74"/>
          <p:cNvSpPr txBox="1"/>
          <p:nvPr/>
        </p:nvSpPr>
        <p:spPr>
          <a:xfrm>
            <a:off x="1785425" y="5867550"/>
            <a:ext cx="74274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dk1"/>
              </a:buClr>
              <a:buSzPts val="1100"/>
              <a:buChar char="●"/>
            </a:pPr>
            <a:r>
              <a:rPr lang="en-US" sz="1800" u="sng">
                <a:solidFill>
                  <a:srgbClr val="1155CC"/>
                </a:solidFill>
                <a:hlinkClick r:id="rId3">
                  <a:extLst>
                    <a:ext uri="{A12FA001-AC4F-418D-AE19-62706E023703}">
                      <ahyp:hlinkClr val="tx"/>
                    </a:ext>
                  </a:extLst>
                </a:hlinkClick>
              </a:rPr>
              <a:t>Sustainability</a:t>
            </a:r>
            <a:r>
              <a:rPr lang="en-US" sz="1100">
                <a:solidFill>
                  <a:schemeClr val="dk1"/>
                </a:solidFill>
              </a:rPr>
              <a:t>: </a:t>
            </a:r>
            <a:r>
              <a:rPr lang="en-US" sz="1800">
                <a:solidFill>
                  <a:schemeClr val="lt1"/>
                </a:solidFill>
              </a:rPr>
              <a:t>Dr Larry Taylor Prestonwood Christian Academy</a:t>
            </a:r>
            <a:endParaRPr sz="2100">
              <a:solidFill>
                <a:schemeClr val="lt1"/>
              </a:solidFill>
            </a:endParaRPr>
          </a:p>
        </p:txBody>
      </p:sp>
      <p:sp>
        <p:nvSpPr>
          <p:cNvPr id="760" name="Google Shape;760;p74"/>
          <p:cNvSpPr txBox="1"/>
          <p:nvPr/>
        </p:nvSpPr>
        <p:spPr>
          <a:xfrm>
            <a:off x="225200" y="1719625"/>
            <a:ext cx="11586900" cy="4023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93700" lvl="1" marL="914400" rtl="0" algn="l">
              <a:lnSpc>
                <a:spcPct val="115000"/>
              </a:lnSpc>
              <a:spcBef>
                <a:spcPts val="1200"/>
              </a:spcBef>
              <a:spcAft>
                <a:spcPts val="0"/>
              </a:spcAft>
              <a:buClr>
                <a:schemeClr val="lt1"/>
              </a:buClr>
              <a:buSzPts val="2600"/>
              <a:buChar char="○"/>
            </a:pPr>
            <a:r>
              <a:rPr lang="en-US" sz="2800">
                <a:solidFill>
                  <a:schemeClr val="lt1"/>
                </a:solidFill>
              </a:rPr>
              <a:t>What will you pay your staff? </a:t>
            </a:r>
            <a:r>
              <a:rPr lang="en-US" sz="2200">
                <a:solidFill>
                  <a:schemeClr val="lt1"/>
                </a:solidFill>
              </a:rPr>
              <a:t>(70% of budget goes to wages and benefits)</a:t>
            </a:r>
            <a:endParaRPr sz="2200">
              <a:solidFill>
                <a:schemeClr val="lt1"/>
              </a:solidFill>
            </a:endParaRPr>
          </a:p>
          <a:p>
            <a:pPr indent="-406400" lvl="1" marL="914400" rtl="0" algn="l">
              <a:lnSpc>
                <a:spcPct val="115000"/>
              </a:lnSpc>
              <a:spcBef>
                <a:spcPts val="0"/>
              </a:spcBef>
              <a:spcAft>
                <a:spcPts val="0"/>
              </a:spcAft>
              <a:buClr>
                <a:schemeClr val="lt1"/>
              </a:buClr>
              <a:buSzPts val="2800"/>
              <a:buChar char="○"/>
            </a:pPr>
            <a:r>
              <a:rPr lang="en-US" sz="2800">
                <a:solidFill>
                  <a:schemeClr val="lt1"/>
                </a:solidFill>
              </a:rPr>
              <a:t>What type of accreditation will you pursue?</a:t>
            </a:r>
            <a:endParaRPr sz="2800">
              <a:solidFill>
                <a:schemeClr val="lt1"/>
              </a:solidFill>
            </a:endParaRPr>
          </a:p>
          <a:p>
            <a:pPr indent="-406400" lvl="1" marL="914400" rtl="0" algn="l">
              <a:lnSpc>
                <a:spcPct val="115000"/>
              </a:lnSpc>
              <a:spcBef>
                <a:spcPts val="0"/>
              </a:spcBef>
              <a:spcAft>
                <a:spcPts val="0"/>
              </a:spcAft>
              <a:buClr>
                <a:schemeClr val="lt1"/>
              </a:buClr>
              <a:buSzPts val="2800"/>
              <a:buChar char="○"/>
            </a:pPr>
            <a:r>
              <a:rPr lang="en-US" sz="2800">
                <a:solidFill>
                  <a:schemeClr val="lt1"/>
                </a:solidFill>
              </a:rPr>
              <a:t>What type of facility will that accreditation require?</a:t>
            </a:r>
            <a:endParaRPr sz="2800">
              <a:solidFill>
                <a:schemeClr val="lt1"/>
              </a:solidFill>
            </a:endParaRPr>
          </a:p>
          <a:p>
            <a:pPr indent="-406400" lvl="1" marL="914400" rtl="0" algn="l">
              <a:lnSpc>
                <a:spcPct val="115000"/>
              </a:lnSpc>
              <a:spcBef>
                <a:spcPts val="0"/>
              </a:spcBef>
              <a:spcAft>
                <a:spcPts val="0"/>
              </a:spcAft>
              <a:buClr>
                <a:schemeClr val="lt1"/>
              </a:buClr>
              <a:buSzPts val="2800"/>
              <a:buChar char="○"/>
            </a:pPr>
            <a:r>
              <a:rPr lang="en-US" sz="2800">
                <a:solidFill>
                  <a:schemeClr val="lt1"/>
                </a:solidFill>
              </a:rPr>
              <a:t>What is your retention level?</a:t>
            </a:r>
            <a:endParaRPr sz="2800">
              <a:solidFill>
                <a:schemeClr val="lt1"/>
              </a:solidFill>
            </a:endParaRPr>
          </a:p>
          <a:p>
            <a:pPr indent="-406400" lvl="1" marL="914400" rtl="0" algn="l">
              <a:lnSpc>
                <a:spcPct val="115000"/>
              </a:lnSpc>
              <a:spcBef>
                <a:spcPts val="0"/>
              </a:spcBef>
              <a:spcAft>
                <a:spcPts val="0"/>
              </a:spcAft>
              <a:buClr>
                <a:schemeClr val="lt1"/>
              </a:buClr>
              <a:buSzPts val="2800"/>
              <a:buChar char="○"/>
            </a:pPr>
            <a:r>
              <a:rPr lang="en-US" sz="2800">
                <a:solidFill>
                  <a:schemeClr val="lt1"/>
                </a:solidFill>
              </a:rPr>
              <a:t>What other revenue streams exist?</a:t>
            </a:r>
            <a:endParaRPr sz="2800">
              <a:solidFill>
                <a:schemeClr val="lt1"/>
              </a:solidFill>
            </a:endParaRPr>
          </a:p>
          <a:p>
            <a:pPr indent="-393700" lvl="1" marL="914400" rtl="0" algn="l">
              <a:lnSpc>
                <a:spcPct val="115000"/>
              </a:lnSpc>
              <a:spcBef>
                <a:spcPts val="0"/>
              </a:spcBef>
              <a:spcAft>
                <a:spcPts val="0"/>
              </a:spcAft>
              <a:buClr>
                <a:schemeClr val="lt1"/>
              </a:buClr>
              <a:buSzPts val="2600"/>
              <a:buChar char="○"/>
            </a:pPr>
            <a:r>
              <a:rPr lang="en-US" sz="2800">
                <a:solidFill>
                  <a:schemeClr val="lt1"/>
                </a:solidFill>
              </a:rPr>
              <a:t>Scan the Horizon - </a:t>
            </a:r>
            <a:r>
              <a:rPr lang="en-US" sz="2200">
                <a:solidFill>
                  <a:schemeClr val="lt1"/>
                </a:solidFill>
              </a:rPr>
              <a:t>What market reality might hit our school in 3,5,10, 20 years?</a:t>
            </a:r>
            <a:endParaRPr sz="2200">
              <a:solidFill>
                <a:schemeClr val="lt1"/>
              </a:solidFill>
            </a:endParaRPr>
          </a:p>
          <a:p>
            <a:pPr indent="-406400" lvl="1" marL="914400" rtl="0" algn="l">
              <a:lnSpc>
                <a:spcPct val="115000"/>
              </a:lnSpc>
              <a:spcBef>
                <a:spcPts val="0"/>
              </a:spcBef>
              <a:spcAft>
                <a:spcPts val="0"/>
              </a:spcAft>
              <a:buClr>
                <a:schemeClr val="lt1"/>
              </a:buClr>
              <a:buSzPts val="2800"/>
              <a:buChar char="○"/>
            </a:pPr>
            <a:r>
              <a:rPr lang="en-US" sz="2800">
                <a:solidFill>
                  <a:schemeClr val="lt1"/>
                </a:solidFill>
              </a:rPr>
              <a:t>Excellence - pursuit in all things</a:t>
            </a:r>
            <a:endParaRPr sz="3300">
              <a:solidFill>
                <a:schemeClr val="lt1"/>
              </a:solidFill>
              <a:latin typeface="Calibri"/>
              <a:ea typeface="Calibri"/>
              <a:cs typeface="Calibri"/>
              <a:sym typeface="Calibri"/>
            </a:endParaRPr>
          </a:p>
          <a:p>
            <a:pPr indent="0" lvl="0" marL="0" rtl="0" algn="l">
              <a:spcBef>
                <a:spcPts val="1200"/>
              </a:spcBef>
              <a:spcAft>
                <a:spcPts val="0"/>
              </a:spcAft>
              <a:buNone/>
            </a:pPr>
            <a:r>
              <a:t/>
            </a:r>
            <a:endParaRPr>
              <a:latin typeface="Calibri"/>
              <a:ea typeface="Calibri"/>
              <a:cs typeface="Calibri"/>
              <a:sym typeface="Calibri"/>
            </a:endParaRPr>
          </a:p>
        </p:txBody>
      </p:sp>
      <p:pic>
        <p:nvPicPr>
          <p:cNvPr id="761" name="Google Shape;761;p74"/>
          <p:cNvPicPr preferRelativeResize="0"/>
          <p:nvPr/>
        </p:nvPicPr>
        <p:blipFill>
          <a:blip r:embed="rId4">
            <a:alphaModFix/>
          </a:blip>
          <a:stretch>
            <a:fillRect/>
          </a:stretch>
        </p:blipFill>
        <p:spPr>
          <a:xfrm rot="-600142">
            <a:off x="1147527" y="839286"/>
            <a:ext cx="9207848" cy="5179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75"/>
          <p:cNvSpPr txBox="1"/>
          <p:nvPr/>
        </p:nvSpPr>
        <p:spPr>
          <a:xfrm>
            <a:off x="1840067" y="311400"/>
            <a:ext cx="9465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lt1"/>
                </a:solidFill>
                <a:latin typeface="Calibri"/>
                <a:ea typeface="Calibri"/>
                <a:cs typeface="Calibri"/>
                <a:sym typeface="Calibri"/>
              </a:rPr>
              <a:t>Open Minds					Closed Funding Gap</a:t>
            </a:r>
            <a:endParaRPr sz="3700">
              <a:solidFill>
                <a:schemeClr val="lt1"/>
              </a:solidFill>
              <a:latin typeface="Calibri"/>
              <a:ea typeface="Calibri"/>
              <a:cs typeface="Calibri"/>
              <a:sym typeface="Calibri"/>
            </a:endParaRPr>
          </a:p>
        </p:txBody>
      </p:sp>
      <p:cxnSp>
        <p:nvCxnSpPr>
          <p:cNvPr id="768" name="Google Shape;768;p75"/>
          <p:cNvCxnSpPr/>
          <p:nvPr/>
        </p:nvCxnSpPr>
        <p:spPr>
          <a:xfrm>
            <a:off x="4726600" y="688500"/>
            <a:ext cx="1779300" cy="0"/>
          </a:xfrm>
          <a:prstGeom prst="straightConnector1">
            <a:avLst/>
          </a:prstGeom>
          <a:noFill/>
          <a:ln cap="flat" cmpd="sng" w="38100">
            <a:solidFill>
              <a:schemeClr val="lt1"/>
            </a:solidFill>
            <a:prstDash val="solid"/>
            <a:round/>
            <a:headEnd len="med" w="med" type="none"/>
            <a:tailEnd len="med" w="med" type="stealth"/>
          </a:ln>
        </p:spPr>
      </p:cxnSp>
      <p:sp>
        <p:nvSpPr>
          <p:cNvPr id="769" name="Google Shape;769;p75"/>
          <p:cNvSpPr txBox="1"/>
          <p:nvPr/>
        </p:nvSpPr>
        <p:spPr>
          <a:xfrm>
            <a:off x="521750"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Current</a:t>
            </a:r>
            <a:endParaRPr sz="2400">
              <a:solidFill>
                <a:schemeClr val="lt1"/>
              </a:solidFill>
              <a:latin typeface="Calibri"/>
              <a:ea typeface="Calibri"/>
              <a:cs typeface="Calibri"/>
              <a:sym typeface="Calibri"/>
            </a:endParaRPr>
          </a:p>
        </p:txBody>
      </p:sp>
      <p:sp>
        <p:nvSpPr>
          <p:cNvPr id="770" name="Google Shape;770;p75"/>
          <p:cNvSpPr txBox="1"/>
          <p:nvPr/>
        </p:nvSpPr>
        <p:spPr>
          <a:xfrm>
            <a:off x="4298525"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Transition</a:t>
            </a:r>
            <a:endParaRPr sz="2400">
              <a:solidFill>
                <a:schemeClr val="lt1"/>
              </a:solidFill>
              <a:latin typeface="Calibri"/>
              <a:ea typeface="Calibri"/>
              <a:cs typeface="Calibri"/>
              <a:sym typeface="Calibri"/>
            </a:endParaRPr>
          </a:p>
        </p:txBody>
      </p:sp>
      <p:sp>
        <p:nvSpPr>
          <p:cNvPr id="771" name="Google Shape;771;p75"/>
          <p:cNvSpPr txBox="1"/>
          <p:nvPr/>
        </p:nvSpPr>
        <p:spPr>
          <a:xfrm>
            <a:off x="7989350"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Future</a:t>
            </a:r>
            <a:endParaRPr sz="2400">
              <a:solidFill>
                <a:schemeClr val="lt1"/>
              </a:solidFill>
              <a:latin typeface="Calibri"/>
              <a:ea typeface="Calibri"/>
              <a:cs typeface="Calibri"/>
              <a:sym typeface="Calibri"/>
            </a:endParaRPr>
          </a:p>
        </p:txBody>
      </p:sp>
      <p:sp>
        <p:nvSpPr>
          <p:cNvPr id="772" name="Google Shape;772;p75"/>
          <p:cNvSpPr txBox="1"/>
          <p:nvPr/>
        </p:nvSpPr>
        <p:spPr>
          <a:xfrm>
            <a:off x="5217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Many schools are underfunding their programs because of low tuition and high demands on church contributions</a:t>
            </a:r>
            <a:endParaRPr sz="2000">
              <a:solidFill>
                <a:schemeClr val="lt1"/>
              </a:solidFill>
              <a:latin typeface="Calibri"/>
              <a:ea typeface="Calibri"/>
              <a:cs typeface="Calibri"/>
              <a:sym typeface="Calibri"/>
            </a:endParaRPr>
          </a:p>
        </p:txBody>
      </p:sp>
      <p:sp>
        <p:nvSpPr>
          <p:cNvPr id="773" name="Google Shape;773;p75"/>
          <p:cNvSpPr txBox="1"/>
          <p:nvPr/>
        </p:nvSpPr>
        <p:spPr>
          <a:xfrm>
            <a:off x="42555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Schools adopt policies like guiding how tuition is set, identifying cost of education per child, and incorporating community demographics</a:t>
            </a:r>
            <a:endParaRPr sz="2000">
              <a:solidFill>
                <a:schemeClr val="lt1"/>
              </a:solidFill>
              <a:latin typeface="Calibri"/>
              <a:ea typeface="Calibri"/>
              <a:cs typeface="Calibri"/>
              <a:sym typeface="Calibri"/>
            </a:endParaRPr>
          </a:p>
        </p:txBody>
      </p:sp>
      <p:sp>
        <p:nvSpPr>
          <p:cNvPr id="774" name="Google Shape;774;p75"/>
          <p:cNvSpPr txBox="1"/>
          <p:nvPr/>
        </p:nvSpPr>
        <p:spPr>
          <a:xfrm>
            <a:off x="79893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Schools are sustainably funded through improved funding practices appropriately divided among the stakeholders</a:t>
            </a:r>
            <a:endParaRPr sz="2000">
              <a:solidFill>
                <a:schemeClr val="lt1"/>
              </a:solidFill>
              <a:latin typeface="Calibri"/>
              <a:ea typeface="Calibri"/>
              <a:cs typeface="Calibri"/>
              <a:sym typeface="Calibri"/>
            </a:endParaRPr>
          </a:p>
        </p:txBody>
      </p:sp>
      <p:pic>
        <p:nvPicPr>
          <p:cNvPr id="775" name="Google Shape;775;p75"/>
          <p:cNvPicPr preferRelativeResize="0"/>
          <p:nvPr/>
        </p:nvPicPr>
        <p:blipFill rotWithShape="1">
          <a:blip r:embed="rId3">
            <a:alphaModFix/>
          </a:blip>
          <a:srcRect b="0" l="0" r="0" t="0"/>
          <a:stretch/>
        </p:blipFill>
        <p:spPr>
          <a:xfrm>
            <a:off x="847233" y="5281567"/>
            <a:ext cx="3021299" cy="1162067"/>
          </a:xfrm>
          <a:prstGeom prst="rect">
            <a:avLst/>
          </a:prstGeom>
          <a:noFill/>
          <a:ln>
            <a:noFill/>
          </a:ln>
        </p:spPr>
      </p:pic>
      <p:pic>
        <p:nvPicPr>
          <p:cNvPr id="776" name="Google Shape;776;p75"/>
          <p:cNvPicPr preferRelativeResize="0"/>
          <p:nvPr/>
        </p:nvPicPr>
        <p:blipFill rotWithShape="1">
          <a:blip r:embed="rId4">
            <a:alphaModFix/>
          </a:blip>
          <a:srcRect b="0" l="0" r="0" t="0"/>
          <a:stretch/>
        </p:blipFill>
        <p:spPr>
          <a:xfrm>
            <a:off x="4648733" y="5291100"/>
            <a:ext cx="2971901" cy="1143000"/>
          </a:xfrm>
          <a:prstGeom prst="rect">
            <a:avLst/>
          </a:prstGeom>
          <a:noFill/>
          <a:ln>
            <a:noFill/>
          </a:ln>
        </p:spPr>
      </p:pic>
      <p:pic>
        <p:nvPicPr>
          <p:cNvPr id="777" name="Google Shape;777;p75"/>
          <p:cNvPicPr preferRelativeResize="0"/>
          <p:nvPr/>
        </p:nvPicPr>
        <p:blipFill rotWithShape="1">
          <a:blip r:embed="rId5">
            <a:alphaModFix/>
          </a:blip>
          <a:srcRect b="0" l="0" r="0" t="0"/>
          <a:stretch/>
        </p:blipFill>
        <p:spPr>
          <a:xfrm>
            <a:off x="8479166" y="5291100"/>
            <a:ext cx="2621833" cy="1143000"/>
          </a:xfrm>
          <a:prstGeom prst="rect">
            <a:avLst/>
          </a:prstGeom>
          <a:noFill/>
          <a:ln>
            <a:noFill/>
          </a:ln>
        </p:spPr>
      </p:pic>
      <p:sp>
        <p:nvSpPr>
          <p:cNvPr id="778" name="Google Shape;778;p75"/>
          <p:cNvSpPr txBox="1"/>
          <p:nvPr/>
        </p:nvSpPr>
        <p:spPr>
          <a:xfrm rot="-5400000">
            <a:off x="-186700" y="5567600"/>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ADKAR</a:t>
            </a:r>
            <a:endParaRPr b="1" sz="2500">
              <a:solidFill>
                <a:schemeClr val="lt1"/>
              </a:solidFill>
              <a:latin typeface="Calibri"/>
              <a:ea typeface="Calibri"/>
              <a:cs typeface="Calibri"/>
              <a:sym typeface="Calibri"/>
            </a:endParaRPr>
          </a:p>
        </p:txBody>
      </p:sp>
      <p:sp>
        <p:nvSpPr>
          <p:cNvPr id="779" name="Google Shape;779;p75"/>
          <p:cNvSpPr txBox="1"/>
          <p:nvPr/>
        </p:nvSpPr>
        <p:spPr>
          <a:xfrm rot="-5400000">
            <a:off x="-186700" y="4263875"/>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LEWIN</a:t>
            </a:r>
            <a:endParaRPr b="1" sz="2500">
              <a:solidFill>
                <a:schemeClr val="lt1"/>
              </a:solidFill>
              <a:latin typeface="Calibri"/>
              <a:ea typeface="Calibri"/>
              <a:cs typeface="Calibri"/>
              <a:sym typeface="Calibri"/>
            </a:endParaRPr>
          </a:p>
        </p:txBody>
      </p:sp>
      <p:pic>
        <p:nvPicPr>
          <p:cNvPr id="780" name="Google Shape;780;p75"/>
          <p:cNvPicPr preferRelativeResize="0"/>
          <p:nvPr/>
        </p:nvPicPr>
        <p:blipFill rotWithShape="1">
          <a:blip r:embed="rId6">
            <a:alphaModFix/>
          </a:blip>
          <a:srcRect b="4204" l="0" r="0" t="4204"/>
          <a:stretch/>
        </p:blipFill>
        <p:spPr>
          <a:xfrm>
            <a:off x="908550" y="4010425"/>
            <a:ext cx="2695574" cy="1076325"/>
          </a:xfrm>
          <a:prstGeom prst="rect">
            <a:avLst/>
          </a:prstGeom>
          <a:noFill/>
          <a:ln>
            <a:noFill/>
          </a:ln>
        </p:spPr>
      </p:pic>
      <p:pic>
        <p:nvPicPr>
          <p:cNvPr id="781" name="Google Shape;781;p75"/>
          <p:cNvPicPr preferRelativeResize="0"/>
          <p:nvPr/>
        </p:nvPicPr>
        <p:blipFill rotWithShape="1">
          <a:blip r:embed="rId7">
            <a:alphaModFix/>
          </a:blip>
          <a:srcRect b="4362" l="0" r="0" t="4362"/>
          <a:stretch/>
        </p:blipFill>
        <p:spPr>
          <a:xfrm>
            <a:off x="4656750" y="4010425"/>
            <a:ext cx="2752726" cy="1095375"/>
          </a:xfrm>
          <a:prstGeom prst="rect">
            <a:avLst/>
          </a:prstGeom>
          <a:noFill/>
          <a:ln>
            <a:noFill/>
          </a:ln>
        </p:spPr>
      </p:pic>
      <p:pic>
        <p:nvPicPr>
          <p:cNvPr id="782" name="Google Shape;782;p75"/>
          <p:cNvPicPr preferRelativeResize="0"/>
          <p:nvPr/>
        </p:nvPicPr>
        <p:blipFill rotWithShape="1">
          <a:blip r:embed="rId8">
            <a:alphaModFix/>
          </a:blip>
          <a:srcRect b="0" l="951" r="-1111" t="0"/>
          <a:stretch/>
        </p:blipFill>
        <p:spPr>
          <a:xfrm>
            <a:off x="8479167" y="3987500"/>
            <a:ext cx="2621833" cy="114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6"/>
          <p:cNvSpPr txBox="1"/>
          <p:nvPr/>
        </p:nvSpPr>
        <p:spPr>
          <a:xfrm>
            <a:off x="550100" y="1156800"/>
            <a:ext cx="10604400" cy="389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1"/>
                </a:solidFill>
                <a:highlight>
                  <a:schemeClr val="accent6"/>
                </a:highlight>
                <a:latin typeface="Calibri"/>
                <a:ea typeface="Calibri"/>
                <a:cs typeface="Calibri"/>
                <a:sym typeface="Calibri"/>
              </a:rPr>
              <a:t>Incorporating Change Management Strategies</a:t>
            </a:r>
            <a:endParaRPr sz="4000">
              <a:solidFill>
                <a:schemeClr val="lt1"/>
              </a:solidFill>
              <a:highlight>
                <a:schemeClr val="accent6"/>
              </a:highlight>
              <a:latin typeface="Calibri"/>
              <a:ea typeface="Calibri"/>
              <a:cs typeface="Calibri"/>
              <a:sym typeface="Calibri"/>
            </a:endParaRPr>
          </a:p>
          <a:p>
            <a:pPr indent="0" lvl="0" marL="0" rtl="0" algn="l">
              <a:spcBef>
                <a:spcPts val="0"/>
              </a:spcBef>
              <a:spcAft>
                <a:spcPts val="0"/>
              </a:spcAft>
              <a:buNone/>
            </a:pPr>
            <a:r>
              <a:t/>
            </a:r>
            <a:endParaRPr sz="4000">
              <a:solidFill>
                <a:schemeClr val="lt1"/>
              </a:solidFill>
              <a:highlight>
                <a:schemeClr val="accent6"/>
              </a:highlight>
              <a:latin typeface="Calibri"/>
              <a:ea typeface="Calibri"/>
              <a:cs typeface="Calibri"/>
              <a:sym typeface="Calibri"/>
            </a:endParaRPr>
          </a:p>
          <a:p>
            <a:pPr indent="-438150" lvl="0" marL="914400" rtl="0" algn="l">
              <a:spcBef>
                <a:spcPts val="0"/>
              </a:spcBef>
              <a:spcAft>
                <a:spcPts val="0"/>
              </a:spcAft>
              <a:buClr>
                <a:schemeClr val="lt1"/>
              </a:buClr>
              <a:buSzPts val="3300"/>
              <a:buFont typeface="Calibri"/>
              <a:buChar char="●"/>
            </a:pPr>
            <a:r>
              <a:rPr lang="en-US" sz="3300">
                <a:solidFill>
                  <a:schemeClr val="lt1"/>
                </a:solidFill>
                <a:latin typeface="Calibri"/>
                <a:ea typeface="Calibri"/>
                <a:cs typeface="Calibri"/>
                <a:sym typeface="Calibri"/>
              </a:rPr>
              <a:t>Tie change to the purpose of the organization</a:t>
            </a:r>
            <a:endParaRPr sz="3300">
              <a:solidFill>
                <a:schemeClr val="lt1"/>
              </a:solidFill>
              <a:latin typeface="Calibri"/>
              <a:ea typeface="Calibri"/>
              <a:cs typeface="Calibri"/>
              <a:sym typeface="Calibri"/>
            </a:endParaRPr>
          </a:p>
          <a:p>
            <a:pPr indent="-431800" lvl="0" marL="9144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Provide training and support through the change process</a:t>
            </a:r>
            <a:endParaRPr sz="3200">
              <a:solidFill>
                <a:schemeClr val="lt1"/>
              </a:solidFill>
              <a:latin typeface="Calibri"/>
              <a:ea typeface="Calibri"/>
              <a:cs typeface="Calibri"/>
              <a:sym typeface="Calibri"/>
            </a:endParaRPr>
          </a:p>
          <a:p>
            <a:pPr indent="-431800" lvl="0" marL="9144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Present strong rationale so independent minded organizations will buy into the change</a:t>
            </a:r>
            <a:endParaRPr sz="3200">
              <a:solidFill>
                <a:schemeClr val="lt1"/>
              </a:solidFill>
              <a:latin typeface="Calibri"/>
              <a:ea typeface="Calibri"/>
              <a:cs typeface="Calibri"/>
              <a:sym typeface="Calibri"/>
            </a:endParaRPr>
          </a:p>
          <a:p>
            <a:pPr indent="-431800" lvl="0" marL="91440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Offer strong models for the formalization of the change</a:t>
            </a:r>
            <a:endParaRPr sz="320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7"/>
          <p:cNvSpPr txBox="1"/>
          <p:nvPr>
            <p:ph type="title"/>
          </p:nvPr>
        </p:nvSpPr>
        <p:spPr>
          <a:xfrm>
            <a:off x="685801" y="188366"/>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Calibri"/>
              <a:buNone/>
            </a:pPr>
            <a:r>
              <a:rPr b="1" lang="en-US" sz="4000"/>
              <a:t>SUMMARY</a:t>
            </a:r>
            <a:endParaRPr b="1"/>
          </a:p>
        </p:txBody>
      </p:sp>
      <p:sp>
        <p:nvSpPr>
          <p:cNvPr id="794" name="Google Shape;794;p77"/>
          <p:cNvSpPr txBox="1"/>
          <p:nvPr>
            <p:ph idx="1" type="body"/>
          </p:nvPr>
        </p:nvSpPr>
        <p:spPr>
          <a:xfrm>
            <a:off x="685801" y="1232899"/>
            <a:ext cx="10923997" cy="5291191"/>
          </a:xfrm>
          <a:prstGeom prst="rect">
            <a:avLst/>
          </a:prstGeom>
          <a:noFill/>
          <a:ln>
            <a:noFill/>
          </a:ln>
        </p:spPr>
        <p:txBody>
          <a:bodyPr anchorCtr="0" anchor="ctr" bIns="45700" lIns="91425" spcFirstLastPara="1" rIns="91425" wrap="square" tIns="45700">
            <a:normAutofit/>
          </a:bodyPr>
          <a:lstStyle/>
          <a:p>
            <a:pPr indent="-337185" lvl="0" marL="285750" rtl="0" algn="l">
              <a:spcBef>
                <a:spcPts val="0"/>
              </a:spcBef>
              <a:spcAft>
                <a:spcPts val="0"/>
              </a:spcAft>
              <a:buSzPts val="3600"/>
              <a:buChar char="•"/>
            </a:pPr>
            <a:r>
              <a:rPr lang="en-US" sz="3600"/>
              <a:t>Financial Sustainability is a challenge that most are hoping will go away</a:t>
            </a:r>
            <a:endParaRPr/>
          </a:p>
          <a:p>
            <a:pPr indent="-337185" lvl="0" marL="285750" rtl="0" algn="l">
              <a:spcBef>
                <a:spcPts val="1000"/>
              </a:spcBef>
              <a:spcAft>
                <a:spcPts val="0"/>
              </a:spcAft>
              <a:buSzPts val="3600"/>
              <a:buChar char="•"/>
            </a:pPr>
            <a:r>
              <a:rPr lang="en-US" sz="3600"/>
              <a:t>Institutional Inertia can be overcome with </a:t>
            </a:r>
            <a:endParaRPr sz="3600"/>
          </a:p>
          <a:p>
            <a:pPr indent="-400050" lvl="1" marL="742950" rtl="0" algn="l">
              <a:spcBef>
                <a:spcPts val="1000"/>
              </a:spcBef>
              <a:spcAft>
                <a:spcPts val="0"/>
              </a:spcAft>
              <a:buSzPts val="3600"/>
              <a:buChar char="•"/>
            </a:pPr>
            <a:r>
              <a:rPr lang="en-US" sz="3100"/>
              <a:t>Awareness</a:t>
            </a:r>
            <a:endParaRPr/>
          </a:p>
          <a:p>
            <a:pPr indent="-330072" lvl="1" marL="742950" rtl="0" algn="l">
              <a:spcBef>
                <a:spcPts val="1000"/>
              </a:spcBef>
              <a:spcAft>
                <a:spcPts val="0"/>
              </a:spcAft>
              <a:buSzPts val="3100"/>
              <a:buChar char="•"/>
            </a:pPr>
            <a:r>
              <a:rPr lang="en-US" sz="3100"/>
              <a:t>Success Stories</a:t>
            </a:r>
            <a:endParaRPr/>
          </a:p>
          <a:p>
            <a:pPr indent="-330072" lvl="1" marL="742950" rtl="0" algn="l">
              <a:spcBef>
                <a:spcPts val="1000"/>
              </a:spcBef>
              <a:spcAft>
                <a:spcPts val="0"/>
              </a:spcAft>
              <a:buSzPts val="3100"/>
              <a:buChar char="•"/>
            </a:pPr>
            <a:r>
              <a:rPr lang="en-US" sz="3100"/>
              <a:t>Consulting</a:t>
            </a:r>
            <a:endParaRPr/>
          </a:p>
          <a:p>
            <a:pPr indent="-337185" lvl="0" marL="285750" rtl="0" algn="l">
              <a:spcBef>
                <a:spcPts val="1000"/>
              </a:spcBef>
              <a:spcAft>
                <a:spcPts val="0"/>
              </a:spcAft>
              <a:buSzPts val="3600"/>
              <a:buChar char="•"/>
            </a:pPr>
            <a:r>
              <a:rPr lang="en-US" sz="3600"/>
              <a:t>Re-examine your financial </a:t>
            </a:r>
            <a:r>
              <a:rPr lang="en-US" sz="3600"/>
              <a:t>practices</a:t>
            </a:r>
            <a:r>
              <a:rPr lang="en-US" sz="3600"/>
              <a:t> and philosophy in order to increase the likelihood of sustainability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1297067" y="533401"/>
            <a:ext cx="9550500" cy="2743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5400">
                <a:latin typeface="Georgia"/>
                <a:ea typeface="Georgia"/>
                <a:cs typeface="Georgia"/>
                <a:sym typeface="Georgia"/>
              </a:rPr>
              <a:t>In calm water every ship has a good captain.</a:t>
            </a:r>
            <a:r>
              <a:rPr lang="en-US" sz="5400">
                <a:latin typeface="Times New Roman"/>
                <a:ea typeface="Times New Roman"/>
                <a:cs typeface="Times New Roman"/>
                <a:sym typeface="Times New Roman"/>
              </a:rPr>
              <a:t> </a:t>
            </a:r>
            <a:r>
              <a:rPr lang="en-US" sz="5400">
                <a:latin typeface="Georgia"/>
                <a:ea typeface="Georgia"/>
                <a:cs typeface="Georgia"/>
                <a:sym typeface="Georgia"/>
              </a:rPr>
              <a:t>Rough waters are truer tests of leadership. </a:t>
            </a:r>
            <a:endParaRPr sz="5400"/>
          </a:p>
        </p:txBody>
      </p:sp>
      <p:sp>
        <p:nvSpPr>
          <p:cNvPr id="206" name="Google Shape;206;p24"/>
          <p:cNvSpPr txBox="1"/>
          <p:nvPr>
            <p:ph idx="1" type="body"/>
          </p:nvPr>
        </p:nvSpPr>
        <p:spPr>
          <a:xfrm>
            <a:off x="914400" y="3886200"/>
            <a:ext cx="10135500" cy="888900"/>
          </a:xfrm>
          <a:prstGeom prst="rect">
            <a:avLst/>
          </a:prstGeom>
        </p:spPr>
        <p:txBody>
          <a:bodyPr anchorCtr="0" anchor="b" bIns="45700" lIns="91425" spcFirstLastPara="1" rIns="91425" wrap="square" tIns="45700">
            <a:normAutofit lnSpcReduction="20000"/>
          </a:bodyPr>
          <a:lstStyle/>
          <a:p>
            <a:pPr indent="0" lvl="0" marL="0" rtl="0" algn="l">
              <a:spcBef>
                <a:spcPts val="0"/>
              </a:spcBef>
              <a:spcAft>
                <a:spcPts val="0"/>
              </a:spcAft>
              <a:buClr>
                <a:schemeClr val="dk1"/>
              </a:buClr>
              <a:buSzPts val="1100"/>
              <a:buFont typeface="Arial"/>
              <a:buNone/>
            </a:pPr>
            <a:r>
              <a:rPr lang="en-US" sz="3600">
                <a:latin typeface="Times New Roman"/>
                <a:ea typeface="Times New Roman"/>
                <a:cs typeface="Times New Roman"/>
                <a:sym typeface="Times New Roman"/>
              </a:rPr>
              <a:t>— Swedish proverb</a:t>
            </a:r>
            <a:endParaRPr sz="3600"/>
          </a:p>
          <a:p>
            <a:pPr indent="0" lvl="0" marL="0" rtl="0" algn="l">
              <a:spcBef>
                <a:spcPts val="0"/>
              </a:spcBef>
              <a:spcAft>
                <a:spcPts val="1000"/>
              </a:spcAft>
              <a:buNone/>
            </a:pPr>
            <a:r>
              <a:t/>
            </a:r>
            <a:endParaRPr/>
          </a:p>
        </p:txBody>
      </p:sp>
      <p:pic>
        <p:nvPicPr>
          <p:cNvPr id="207" name="Google Shape;207;p24"/>
          <p:cNvPicPr preferRelativeResize="0"/>
          <p:nvPr/>
        </p:nvPicPr>
        <p:blipFill rotWithShape="1">
          <a:blip r:embed="rId3">
            <a:alphaModFix/>
          </a:blip>
          <a:srcRect b="7144" l="0" r="0" t="9494"/>
          <a:stretch/>
        </p:blipFill>
        <p:spPr>
          <a:xfrm>
            <a:off x="4904250" y="3433500"/>
            <a:ext cx="5427176" cy="3016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8"/>
          <p:cNvSpPr txBox="1"/>
          <p:nvPr>
            <p:ph type="ctrTitle"/>
          </p:nvPr>
        </p:nvSpPr>
        <p:spPr>
          <a:xfrm>
            <a:off x="3962399" y="1964267"/>
            <a:ext cx="7197600" cy="2421600"/>
          </a:xfrm>
          <a:prstGeom prst="rect">
            <a:avLst/>
          </a:prstGeom>
        </p:spPr>
        <p:txBody>
          <a:bodyPr anchorCtr="0" anchor="b" bIns="45700" lIns="91425" spcFirstLastPara="1" rIns="91425" wrap="square" tIns="45700">
            <a:normAutofit/>
          </a:bodyPr>
          <a:lstStyle/>
          <a:p>
            <a:pPr indent="0" lvl="0" marL="0" rtl="0" algn="r">
              <a:spcBef>
                <a:spcPts val="0"/>
              </a:spcBef>
              <a:spcAft>
                <a:spcPts val="0"/>
              </a:spcAft>
              <a:buNone/>
            </a:pPr>
            <a:r>
              <a:t/>
            </a:r>
            <a:endParaRPr/>
          </a:p>
        </p:txBody>
      </p:sp>
      <p:pic>
        <p:nvPicPr>
          <p:cNvPr id="801" name="Google Shape;801;p78"/>
          <p:cNvPicPr preferRelativeResize="0"/>
          <p:nvPr/>
        </p:nvPicPr>
        <p:blipFill>
          <a:blip r:embed="rId3">
            <a:alphaModFix/>
          </a:blip>
          <a:stretch>
            <a:fillRect/>
          </a:stretch>
        </p:blipFill>
        <p:spPr>
          <a:xfrm flipH="1">
            <a:off x="131975" y="1511800"/>
            <a:ext cx="5447100" cy="3064894"/>
          </a:xfrm>
          <a:prstGeom prst="rect">
            <a:avLst/>
          </a:prstGeom>
          <a:noFill/>
          <a:ln>
            <a:noFill/>
          </a:ln>
        </p:spPr>
      </p:pic>
      <p:sp>
        <p:nvSpPr>
          <p:cNvPr id="802" name="Google Shape;802;p78"/>
          <p:cNvSpPr txBox="1"/>
          <p:nvPr/>
        </p:nvSpPr>
        <p:spPr>
          <a:xfrm>
            <a:off x="0" y="430050"/>
            <a:ext cx="12192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lt1"/>
                </a:solidFill>
                <a:latin typeface="Calibri"/>
                <a:ea typeface="Calibri"/>
                <a:cs typeface="Calibri"/>
                <a:sym typeface="Calibri"/>
              </a:rPr>
              <a:t>Congregational Change Efforts</a:t>
            </a:r>
            <a:endParaRPr b="1" sz="4000">
              <a:solidFill>
                <a:schemeClr val="lt1"/>
              </a:solidFill>
              <a:latin typeface="Calibri"/>
              <a:ea typeface="Calibri"/>
              <a:cs typeface="Calibri"/>
              <a:sym typeface="Calibri"/>
            </a:endParaRPr>
          </a:p>
        </p:txBody>
      </p:sp>
      <p:sp>
        <p:nvSpPr>
          <p:cNvPr id="803" name="Google Shape;803;p78"/>
          <p:cNvSpPr txBox="1"/>
          <p:nvPr/>
        </p:nvSpPr>
        <p:spPr>
          <a:xfrm>
            <a:off x="534150" y="4706775"/>
            <a:ext cx="1112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Smooth Sailing												Women and Children First</a:t>
            </a:r>
            <a:endParaRPr sz="2400">
              <a:solidFill>
                <a:schemeClr val="lt1"/>
              </a:solidFill>
              <a:latin typeface="Calibri"/>
              <a:ea typeface="Calibri"/>
              <a:cs typeface="Calibri"/>
              <a:sym typeface="Calibri"/>
            </a:endParaRPr>
          </a:p>
        </p:txBody>
      </p:sp>
      <p:cxnSp>
        <p:nvCxnSpPr>
          <p:cNvPr id="804" name="Google Shape;804;p78"/>
          <p:cNvCxnSpPr/>
          <p:nvPr/>
        </p:nvCxnSpPr>
        <p:spPr>
          <a:xfrm flipH="1" rot="10800000">
            <a:off x="2735600" y="4992550"/>
            <a:ext cx="5021100" cy="40800"/>
          </a:xfrm>
          <a:prstGeom prst="straightConnector1">
            <a:avLst/>
          </a:prstGeom>
          <a:noFill/>
          <a:ln cap="flat" cmpd="sng" w="38100">
            <a:solidFill>
              <a:schemeClr val="lt1"/>
            </a:solidFill>
            <a:prstDash val="solid"/>
            <a:round/>
            <a:headEnd len="med" w="med" type="none"/>
            <a:tailEnd len="med" w="med" type="triangle"/>
          </a:ln>
        </p:spPr>
      </p:cxnSp>
      <p:cxnSp>
        <p:nvCxnSpPr>
          <p:cNvPr id="805" name="Google Shape;805;p78"/>
          <p:cNvCxnSpPr/>
          <p:nvPr/>
        </p:nvCxnSpPr>
        <p:spPr>
          <a:xfrm flipH="1">
            <a:off x="2538325" y="4992525"/>
            <a:ext cx="5014200" cy="17700"/>
          </a:xfrm>
          <a:prstGeom prst="straightConnector1">
            <a:avLst/>
          </a:prstGeom>
          <a:noFill/>
          <a:ln cap="flat" cmpd="sng" w="38100">
            <a:solidFill>
              <a:schemeClr val="lt1"/>
            </a:solidFill>
            <a:prstDash val="solid"/>
            <a:round/>
            <a:headEnd len="med" w="med" type="none"/>
            <a:tailEnd len="med" w="med" type="triangle"/>
          </a:ln>
        </p:spPr>
      </p:cxnSp>
      <p:sp>
        <p:nvSpPr>
          <p:cNvPr id="806" name="Google Shape;806;p78"/>
          <p:cNvSpPr txBox="1"/>
          <p:nvPr/>
        </p:nvSpPr>
        <p:spPr>
          <a:xfrm>
            <a:off x="707550" y="5337075"/>
            <a:ext cx="10776900" cy="723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lt1"/>
                </a:solidFill>
                <a:latin typeface="Calibri"/>
                <a:ea typeface="Calibri"/>
                <a:cs typeface="Calibri"/>
                <a:sym typeface="Calibri"/>
              </a:rPr>
              <a:t>How can your congregation facilitate smooth sailing?</a:t>
            </a:r>
            <a:endParaRPr b="1" sz="3500">
              <a:solidFill>
                <a:schemeClr val="lt1"/>
              </a:solidFill>
              <a:latin typeface="Calibri"/>
              <a:ea typeface="Calibri"/>
              <a:cs typeface="Calibri"/>
              <a:sym typeface="Calibri"/>
            </a:endParaRPr>
          </a:p>
        </p:txBody>
      </p:sp>
      <p:pic>
        <p:nvPicPr>
          <p:cNvPr id="807" name="Google Shape;807;p78"/>
          <p:cNvPicPr preferRelativeResize="0"/>
          <p:nvPr/>
        </p:nvPicPr>
        <p:blipFill>
          <a:blip r:embed="rId4">
            <a:alphaModFix/>
          </a:blip>
          <a:stretch>
            <a:fillRect/>
          </a:stretch>
        </p:blipFill>
        <p:spPr>
          <a:xfrm flipH="1">
            <a:off x="6406191" y="1484025"/>
            <a:ext cx="5447108" cy="312156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79"/>
          <p:cNvPicPr preferRelativeResize="0"/>
          <p:nvPr/>
        </p:nvPicPr>
        <p:blipFill>
          <a:blip r:embed="rId3">
            <a:alphaModFix/>
          </a:blip>
          <a:stretch>
            <a:fillRect/>
          </a:stretch>
        </p:blipFill>
        <p:spPr>
          <a:xfrm rot="-590477">
            <a:off x="713535" y="639856"/>
            <a:ext cx="10041204" cy="562851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80"/>
          <p:cNvSpPr txBox="1"/>
          <p:nvPr>
            <p:ph type="ctrTitle"/>
          </p:nvPr>
        </p:nvSpPr>
        <p:spPr>
          <a:xfrm>
            <a:off x="3567825" y="1659475"/>
            <a:ext cx="7592100" cy="1853400"/>
          </a:xfrm>
          <a:prstGeom prst="rect">
            <a:avLst/>
          </a:prstGeom>
          <a:noFill/>
          <a:ln>
            <a:noFill/>
          </a:ln>
        </p:spPr>
        <p:txBody>
          <a:bodyPr anchorCtr="0" anchor="b" bIns="45700" lIns="91425" spcFirstLastPara="1" rIns="91425" wrap="square" tIns="45700">
            <a:normAutofit fontScale="90000"/>
          </a:bodyPr>
          <a:lstStyle/>
          <a:p>
            <a:pPr indent="0" lvl="0" marL="0" rtl="0" algn="r">
              <a:spcBef>
                <a:spcPts val="0"/>
              </a:spcBef>
              <a:spcAft>
                <a:spcPts val="0"/>
              </a:spcAft>
              <a:buClr>
                <a:schemeClr val="lt1"/>
              </a:buClr>
              <a:buSzPct val="100000"/>
              <a:buFont typeface="Calibri"/>
              <a:buNone/>
            </a:pPr>
            <a:r>
              <a:rPr b="1" lang="en-US" sz="5400"/>
              <a:t>OPENING MINDS TO CLOSING THE FUNDING GAP  </a:t>
            </a:r>
            <a:endParaRPr/>
          </a:p>
        </p:txBody>
      </p:sp>
      <p:sp>
        <p:nvSpPr>
          <p:cNvPr id="819" name="Google Shape;819;p80"/>
          <p:cNvSpPr txBox="1"/>
          <p:nvPr>
            <p:ph idx="1" type="subTitle"/>
          </p:nvPr>
        </p:nvSpPr>
        <p:spPr>
          <a:xfrm>
            <a:off x="3962399" y="3852331"/>
            <a:ext cx="7197600" cy="19104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3600"/>
              <a:buNone/>
            </a:pPr>
            <a:r>
              <a:rPr lang="en-US" sz="3600" cap="none"/>
              <a:t>Addressing the Financial Sustainability of WELS Schools</a:t>
            </a:r>
            <a:endParaRPr/>
          </a:p>
          <a:p>
            <a:pPr indent="0" lvl="0" marL="0" rtl="0" algn="r">
              <a:spcBef>
                <a:spcPts val="1000"/>
              </a:spcBef>
              <a:spcAft>
                <a:spcPts val="0"/>
              </a:spcAft>
              <a:buSzPts val="3600"/>
              <a:buNone/>
            </a:pPr>
            <a:r>
              <a:rPr lang="en-US" sz="3600" u="sng">
                <a:solidFill>
                  <a:schemeClr val="hlink"/>
                </a:solidFill>
                <a:hlinkClick r:id="rId3"/>
              </a:rPr>
              <a:t>p</a:t>
            </a:r>
            <a:r>
              <a:rPr lang="en-US" sz="3600" u="sng" cap="none">
                <a:solidFill>
                  <a:schemeClr val="hlink"/>
                </a:solidFill>
                <a:hlinkClick r:id="rId4"/>
              </a:rPr>
              <a:t>aul.</a:t>
            </a:r>
            <a:r>
              <a:rPr lang="en-US" sz="3600" u="sng">
                <a:solidFill>
                  <a:schemeClr val="hlink"/>
                </a:solidFill>
                <a:hlinkClick r:id="rId5"/>
              </a:rPr>
              <a:t>p</a:t>
            </a:r>
            <a:r>
              <a:rPr lang="en-US" sz="3600" u="sng" cap="none">
                <a:solidFill>
                  <a:schemeClr val="hlink"/>
                </a:solidFill>
                <a:hlinkClick r:id="rId6"/>
              </a:rPr>
              <a:t>atterson@wels.net</a:t>
            </a:r>
            <a:r>
              <a:rPr lang="en-US" sz="3600" cap="none"/>
              <a:t> </a:t>
            </a:r>
            <a:endParaRPr/>
          </a:p>
        </p:txBody>
      </p:sp>
      <p:sp>
        <p:nvSpPr>
          <p:cNvPr id="820" name="Google Shape;820;p80"/>
          <p:cNvSpPr txBox="1"/>
          <p:nvPr/>
        </p:nvSpPr>
        <p:spPr>
          <a:xfrm>
            <a:off x="8018675" y="5192475"/>
            <a:ext cx="45048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4000">
              <a:solidFill>
                <a:schemeClr val="lt1"/>
              </a:solidFill>
              <a:latin typeface="Calibri"/>
              <a:ea typeface="Calibri"/>
              <a:cs typeface="Calibri"/>
              <a:sym typeface="Calibri"/>
            </a:endParaRPr>
          </a:p>
          <a:p>
            <a:pPr indent="0" lvl="0" marL="0" rtl="0" algn="l">
              <a:spcBef>
                <a:spcPts val="0"/>
              </a:spcBef>
              <a:spcAft>
                <a:spcPts val="0"/>
              </a:spcAft>
              <a:buNone/>
            </a:pPr>
            <a:r>
              <a:rPr b="1" lang="en-US" sz="3300">
                <a:solidFill>
                  <a:schemeClr val="lt1"/>
                </a:solidFill>
                <a:latin typeface="Calibri"/>
                <a:ea typeface="Calibri"/>
                <a:cs typeface="Calibri"/>
                <a:sym typeface="Calibri"/>
              </a:rPr>
              <a:t>January 2023</a:t>
            </a:r>
            <a:endParaRPr b="1" sz="3300">
              <a:solidFill>
                <a:schemeClr val="lt1"/>
              </a:solidFill>
              <a:latin typeface="Calibri"/>
              <a:ea typeface="Calibri"/>
              <a:cs typeface="Calibri"/>
              <a:sym typeface="Calibri"/>
            </a:endParaRPr>
          </a:p>
        </p:txBody>
      </p:sp>
      <p:pic>
        <p:nvPicPr>
          <p:cNvPr id="821" name="Google Shape;821;p80">
            <a:hlinkClick r:id="rId7"/>
          </p:cNvPr>
          <p:cNvPicPr preferRelativeResize="0"/>
          <p:nvPr/>
        </p:nvPicPr>
        <p:blipFill>
          <a:blip r:embed="rId8">
            <a:alphaModFix/>
          </a:blip>
          <a:stretch>
            <a:fillRect/>
          </a:stretch>
        </p:blipFill>
        <p:spPr>
          <a:xfrm>
            <a:off x="2599075" y="4527625"/>
            <a:ext cx="1862627" cy="1853400"/>
          </a:xfrm>
          <a:prstGeom prst="rect">
            <a:avLst/>
          </a:prstGeom>
          <a:noFill/>
          <a:ln>
            <a:noFill/>
          </a:ln>
        </p:spPr>
      </p:pic>
      <p:pic>
        <p:nvPicPr>
          <p:cNvPr id="822" name="Google Shape;822;p80"/>
          <p:cNvPicPr preferRelativeResize="0"/>
          <p:nvPr/>
        </p:nvPicPr>
        <p:blipFill>
          <a:blip r:embed="rId9">
            <a:alphaModFix/>
          </a:blip>
          <a:stretch>
            <a:fillRect/>
          </a:stretch>
        </p:blipFill>
        <p:spPr>
          <a:xfrm>
            <a:off x="179075" y="1045050"/>
            <a:ext cx="1659474" cy="1659474"/>
          </a:xfrm>
          <a:prstGeom prst="rect">
            <a:avLst/>
          </a:prstGeom>
          <a:noFill/>
          <a:ln>
            <a:noFill/>
          </a:ln>
        </p:spPr>
      </p:pic>
      <p:pic>
        <p:nvPicPr>
          <p:cNvPr id="823" name="Google Shape;823;p80">
            <a:hlinkClick r:id="rId10"/>
          </p:cNvPr>
          <p:cNvPicPr preferRelativeResize="0"/>
          <p:nvPr/>
        </p:nvPicPr>
        <p:blipFill>
          <a:blip r:embed="rId11">
            <a:alphaModFix/>
          </a:blip>
          <a:stretch>
            <a:fillRect/>
          </a:stretch>
        </p:blipFill>
        <p:spPr>
          <a:xfrm>
            <a:off x="9064975" y="461725"/>
            <a:ext cx="2189675" cy="11977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8" name="Shape 828"/>
        <p:cNvGrpSpPr/>
        <p:nvPr/>
      </p:nvGrpSpPr>
      <p:grpSpPr>
        <a:xfrm>
          <a:off x="0" y="0"/>
          <a:ext cx="0" cy="0"/>
          <a:chOff x="0" y="0"/>
          <a:chExt cx="0" cy="0"/>
        </a:xfrm>
      </p:grpSpPr>
      <p:sp>
        <p:nvSpPr>
          <p:cNvPr id="829" name="Google Shape;829;p81"/>
          <p:cNvSpPr txBox="1"/>
          <p:nvPr/>
        </p:nvSpPr>
        <p:spPr>
          <a:xfrm>
            <a:off x="956400" y="573000"/>
            <a:ext cx="10279200" cy="57120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100">
                <a:solidFill>
                  <a:schemeClr val="dk1"/>
                </a:solidFill>
              </a:rPr>
              <a:t>Abstract</a:t>
            </a:r>
            <a:endParaRPr b="1" sz="2100">
              <a:solidFill>
                <a:schemeClr val="dk1"/>
              </a:solidFill>
            </a:endParaRPr>
          </a:p>
          <a:p>
            <a:pPr indent="0" lvl="0" marL="0" rtl="0" algn="ctr">
              <a:lnSpc>
                <a:spcPct val="115000"/>
              </a:lnSpc>
              <a:spcBef>
                <a:spcPts val="0"/>
              </a:spcBef>
              <a:spcAft>
                <a:spcPts val="0"/>
              </a:spcAft>
              <a:buNone/>
            </a:pPr>
            <a:r>
              <a:t/>
            </a:r>
            <a:endParaRPr b="1" sz="2100">
              <a:solidFill>
                <a:schemeClr val="dk1"/>
              </a:solidFill>
            </a:endParaRPr>
          </a:p>
          <a:p>
            <a:pPr indent="0" lvl="0" marL="0" rtl="0" algn="l">
              <a:lnSpc>
                <a:spcPct val="115000"/>
              </a:lnSpc>
              <a:spcBef>
                <a:spcPts val="0"/>
              </a:spcBef>
              <a:spcAft>
                <a:spcPts val="0"/>
              </a:spcAft>
              <a:buNone/>
            </a:pPr>
            <a:r>
              <a:rPr lang="en-US" sz="2100">
                <a:solidFill>
                  <a:schemeClr val="dk1"/>
                </a:solidFill>
              </a:rPr>
              <a:t>This project, begun in the Business Certificate for School Leaders Certificate program, investigated the presence of sound financial practices in Wisconsin Evangelical Lutheran Synod (WELS) schools. Over half of WELS schools charge less than the cost to operate. Funding is identified as a major challenge to competitive salaries, innovative programming, and future school development. After researching financially sustainable practices, a survey was developed to inform the creation of a self evaluation tool for schools.  This tool will help point schools to different resources to assist them in improving their sustainability. Since funding practices are culturally ingrained, change management strategies will need to be incorporated by schools who tackle sustainability challenges.</a:t>
            </a:r>
            <a:endParaRPr sz="2100">
              <a:solidFill>
                <a:schemeClr val="dk1"/>
              </a:solidFill>
            </a:endParaRPr>
          </a:p>
          <a:p>
            <a:pPr indent="0" lvl="0" marL="0" rtl="0" algn="l">
              <a:lnSpc>
                <a:spcPct val="115000"/>
              </a:lnSpc>
              <a:spcBef>
                <a:spcPts val="0"/>
              </a:spcBef>
              <a:spcAft>
                <a:spcPts val="0"/>
              </a:spcAft>
              <a:buNone/>
            </a:pPr>
            <a:r>
              <a:t/>
            </a:r>
            <a:endParaRPr sz="2100">
              <a:solidFill>
                <a:schemeClr val="dk1"/>
              </a:solidFill>
            </a:endParaRPr>
          </a:p>
          <a:p>
            <a:pPr indent="0" lvl="0" marL="0" rtl="0" algn="l">
              <a:lnSpc>
                <a:spcPct val="115000"/>
              </a:lnSpc>
              <a:spcBef>
                <a:spcPts val="0"/>
              </a:spcBef>
              <a:spcAft>
                <a:spcPts val="0"/>
              </a:spcAft>
              <a:buNone/>
            </a:pPr>
            <a:r>
              <a:rPr i="1" lang="en-US" sz="2100">
                <a:solidFill>
                  <a:schemeClr val="dk1"/>
                </a:solidFill>
              </a:rPr>
              <a:t>	Keywords</a:t>
            </a:r>
            <a:r>
              <a:rPr lang="en-US" sz="2100">
                <a:solidFill>
                  <a:schemeClr val="dk1"/>
                </a:solidFill>
              </a:rPr>
              <a:t>: Tuition Model, financial sustainability, funding, school closings, gap, change management</a:t>
            </a:r>
            <a:endParaRPr sz="21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3" name="Shape 833"/>
        <p:cNvGrpSpPr/>
        <p:nvPr/>
      </p:nvGrpSpPr>
      <p:grpSpPr>
        <a:xfrm>
          <a:off x="0" y="0"/>
          <a:ext cx="0" cy="0"/>
          <a:chOff x="0" y="0"/>
          <a:chExt cx="0" cy="0"/>
        </a:xfrm>
      </p:grpSpPr>
      <p:sp>
        <p:nvSpPr>
          <p:cNvPr id="834" name="Google Shape;834;p82"/>
          <p:cNvSpPr txBox="1"/>
          <p:nvPr>
            <p:ph type="title"/>
          </p:nvPr>
        </p:nvSpPr>
        <p:spPr>
          <a:xfrm>
            <a:off x="685801" y="609600"/>
            <a:ext cx="10582274"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800"/>
              <a:buFont typeface="Calibri"/>
              <a:buNone/>
            </a:pPr>
            <a:r>
              <a:rPr b="1" lang="en-US" sz="4800"/>
              <a:t>OBJECTIVES OF OPEN MINDS CLOSED GAPS</a:t>
            </a:r>
            <a:endParaRPr/>
          </a:p>
        </p:txBody>
      </p:sp>
      <p:sp>
        <p:nvSpPr>
          <p:cNvPr id="835" name="Google Shape;835;p82"/>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lnSpcReduction="10000"/>
          </a:bodyPr>
          <a:lstStyle/>
          <a:p>
            <a:pPr indent="-285750" lvl="0" marL="285750" rtl="0" algn="l">
              <a:spcBef>
                <a:spcPts val="0"/>
              </a:spcBef>
              <a:spcAft>
                <a:spcPts val="0"/>
              </a:spcAft>
              <a:buSzPts val="3200"/>
              <a:buChar char="•"/>
            </a:pPr>
            <a:r>
              <a:rPr b="1" lang="en-US" sz="3200"/>
              <a:t>Expose all WELS schools to the Financial Sustainability Evaluation Tool – January and October 2023</a:t>
            </a:r>
            <a:endParaRPr/>
          </a:p>
          <a:p>
            <a:pPr indent="-285750" lvl="0" marL="285750" rtl="0" algn="l">
              <a:spcBef>
                <a:spcPts val="1000"/>
              </a:spcBef>
              <a:spcAft>
                <a:spcPts val="0"/>
              </a:spcAft>
              <a:buSzPts val="3200"/>
              <a:buChar char="•"/>
            </a:pPr>
            <a:r>
              <a:rPr b="1" lang="en-US" sz="3200">
                <a:solidFill>
                  <a:schemeClr val="accent2"/>
                </a:solidFill>
              </a:rPr>
              <a:t>50% of WELS Schools use the Evaluation tool in first two years</a:t>
            </a:r>
            <a:endParaRPr/>
          </a:p>
          <a:p>
            <a:pPr indent="-285750" lvl="0" marL="285750" rtl="0" algn="l">
              <a:spcBef>
                <a:spcPts val="1000"/>
              </a:spcBef>
              <a:spcAft>
                <a:spcPts val="0"/>
              </a:spcAft>
              <a:buSzPts val="3200"/>
              <a:buChar char="•"/>
            </a:pPr>
            <a:r>
              <a:rPr b="1" lang="en-US" sz="3200"/>
              <a:t>Expose all WELS schools to resources that promote sustainability – January and October 2023</a:t>
            </a:r>
            <a:endParaRPr/>
          </a:p>
          <a:p>
            <a:pPr indent="-285750" lvl="0" marL="285750" rtl="0" algn="l">
              <a:spcBef>
                <a:spcPts val="1000"/>
              </a:spcBef>
              <a:spcAft>
                <a:spcPts val="0"/>
              </a:spcAft>
              <a:buSzPts val="3200"/>
              <a:buChar char="•"/>
            </a:pPr>
            <a:r>
              <a:rPr b="1" lang="en-US" sz="3200">
                <a:solidFill>
                  <a:schemeClr val="accent2"/>
                </a:solidFill>
              </a:rPr>
              <a:t>Consult with 5 schools each year regarding sustainability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xEl>
                                              <p:pRg end="0" st="0"/>
                                            </p:txEl>
                                          </p:spTgt>
                                        </p:tgtEl>
                                        <p:attrNameLst>
                                          <p:attrName>style.visibility</p:attrName>
                                        </p:attrNameLst>
                                      </p:cBhvr>
                                      <p:to>
                                        <p:strVal val="visible"/>
                                      </p:to>
                                    </p:set>
                                    <p:animEffect filter="fade" transition="in">
                                      <p:cBhvr>
                                        <p:cTn dur="500"/>
                                        <p:tgtEl>
                                          <p:spTgt spid="8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xEl>
                                              <p:pRg end="1" st="1"/>
                                            </p:txEl>
                                          </p:spTgt>
                                        </p:tgtEl>
                                        <p:attrNameLst>
                                          <p:attrName>style.visibility</p:attrName>
                                        </p:attrNameLst>
                                      </p:cBhvr>
                                      <p:to>
                                        <p:strVal val="visible"/>
                                      </p:to>
                                    </p:set>
                                    <p:animEffect filter="fade" transition="in">
                                      <p:cBhvr>
                                        <p:cTn dur="500"/>
                                        <p:tgtEl>
                                          <p:spTgt spid="8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xEl>
                                              <p:pRg end="2" st="2"/>
                                            </p:txEl>
                                          </p:spTgt>
                                        </p:tgtEl>
                                        <p:attrNameLst>
                                          <p:attrName>style.visibility</p:attrName>
                                        </p:attrNameLst>
                                      </p:cBhvr>
                                      <p:to>
                                        <p:strVal val="visible"/>
                                      </p:to>
                                    </p:set>
                                    <p:animEffect filter="fade" transition="in">
                                      <p:cBhvr>
                                        <p:cTn dur="500"/>
                                        <p:tgtEl>
                                          <p:spTgt spid="8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xEl>
                                              <p:pRg end="3" st="3"/>
                                            </p:txEl>
                                          </p:spTgt>
                                        </p:tgtEl>
                                        <p:attrNameLst>
                                          <p:attrName>style.visibility</p:attrName>
                                        </p:attrNameLst>
                                      </p:cBhvr>
                                      <p:to>
                                        <p:strVal val="visible"/>
                                      </p:to>
                                    </p:set>
                                    <p:animEffect filter="fade" transition="in">
                                      <p:cBhvr>
                                        <p:cTn dur="500"/>
                                        <p:tgtEl>
                                          <p:spTgt spid="83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0" name="Shape 840"/>
        <p:cNvGrpSpPr/>
        <p:nvPr/>
      </p:nvGrpSpPr>
      <p:grpSpPr>
        <a:xfrm>
          <a:off x="0" y="0"/>
          <a:ext cx="0" cy="0"/>
          <a:chOff x="0" y="0"/>
          <a:chExt cx="0" cy="0"/>
        </a:xfrm>
      </p:grpSpPr>
      <p:sp>
        <p:nvSpPr>
          <p:cNvPr id="841" name="Google Shape;841;p83"/>
          <p:cNvSpPr txBox="1"/>
          <p:nvPr>
            <p:ph type="title"/>
          </p:nvPr>
        </p:nvSpPr>
        <p:spPr>
          <a:xfrm>
            <a:off x="685801" y="6096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842" name="Google Shape;842;p83"/>
          <p:cNvSpPr txBox="1"/>
          <p:nvPr>
            <p:ph idx="1" type="body"/>
          </p:nvPr>
        </p:nvSpPr>
        <p:spPr>
          <a:xfrm>
            <a:off x="685801" y="2142067"/>
            <a:ext cx="10131300" cy="3649200"/>
          </a:xfrm>
          <a:prstGeom prst="rect">
            <a:avLst/>
          </a:prstGeom>
        </p:spPr>
        <p:txBody>
          <a:bodyPr anchorCtr="0" anchor="ctr" bIns="45700" lIns="91425" spcFirstLastPara="1" rIns="91425" wrap="square" tIns="45700">
            <a:normAutofit lnSpcReduction="10000"/>
          </a:bodyPr>
          <a:lstStyle/>
          <a:p>
            <a:pPr indent="-342900" lvl="0" marL="457200" rtl="0" algn="l">
              <a:spcBef>
                <a:spcPts val="0"/>
              </a:spcBef>
              <a:spcAft>
                <a:spcPts val="0"/>
              </a:spcAft>
              <a:buSzPts val="1800"/>
              <a:buChar char="•"/>
            </a:pPr>
            <a:r>
              <a:rPr lang="en-US"/>
              <a:t>A school has one foot in the church and one foot in the world.</a:t>
            </a:r>
            <a:endParaRPr/>
          </a:p>
          <a:p>
            <a:pPr indent="-342900" lvl="0" marL="457200" rtl="0" algn="l">
              <a:spcBef>
                <a:spcPts val="0"/>
              </a:spcBef>
              <a:spcAft>
                <a:spcPts val="0"/>
              </a:spcAft>
              <a:buSzPts val="1800"/>
              <a:buChar char="•"/>
            </a:pPr>
            <a:r>
              <a:rPr lang="en-US"/>
              <a:t>Aligning more effectively with today’s realities can only occur if we are willing to journey into the </a:t>
            </a:r>
            <a:r>
              <a:rPr lang="en-US"/>
              <a:t>unknown</a:t>
            </a:r>
            <a:r>
              <a:rPr lang="en-US"/>
              <a:t> territory and </a:t>
            </a:r>
            <a:r>
              <a:rPr lang="en-US"/>
              <a:t>confront</a:t>
            </a:r>
            <a:r>
              <a:rPr lang="en-US"/>
              <a:t> the wicked problems we </a:t>
            </a:r>
            <a:r>
              <a:rPr lang="en-US"/>
              <a:t>encounter. pg 9</a:t>
            </a:r>
            <a:endParaRPr/>
          </a:p>
          <a:p>
            <a:pPr indent="-342900" lvl="0" marL="457200" rtl="0" algn="l">
              <a:spcBef>
                <a:spcPts val="0"/>
              </a:spcBef>
              <a:spcAft>
                <a:spcPts val="0"/>
              </a:spcAft>
              <a:buSzPts val="1800"/>
              <a:buChar char="•"/>
            </a:pPr>
            <a:r>
              <a:rPr lang="en-US"/>
              <a:t>Each of us has the potential to change the world. Because the price of change is so high, we seldom take on the challenge. p11</a:t>
            </a:r>
            <a:endParaRPr/>
          </a:p>
          <a:p>
            <a:pPr indent="-342900" lvl="0" marL="457200" rtl="0" algn="l">
              <a:spcBef>
                <a:spcPts val="0"/>
              </a:spcBef>
              <a:spcAft>
                <a:spcPts val="0"/>
              </a:spcAft>
              <a:buSzPts val="1800"/>
              <a:buChar char="•"/>
            </a:pPr>
            <a:r>
              <a:rPr lang="en-US"/>
              <a:t>People seek solutions to new problem in the same place where they found the old ones. . . Instead of responding creatively, people increase their commitment to their old patterns. They implement the most ingrained natural response.p.54</a:t>
            </a:r>
            <a:endParaRPr/>
          </a:p>
          <a:p>
            <a:pPr indent="-342900" lvl="0" marL="457200" rtl="0" algn="l">
              <a:spcBef>
                <a:spcPts val="0"/>
              </a:spcBef>
              <a:spcAft>
                <a:spcPts val="0"/>
              </a:spcAft>
              <a:buSzPts val="1800"/>
              <a:buChar char="•"/>
            </a:pPr>
            <a:r>
              <a:rPr lang="en-US"/>
              <a:t>It is much easier and safer for us to stay with in the zone of certainty, particularly wehn we are mired in the slow death dilemma. We must reach a point of ultimate despair and frustration before we seriously thing about initiating deep change. p.86</a:t>
            </a:r>
            <a:endParaRPr/>
          </a:p>
          <a:p>
            <a:pPr indent="-342900" lvl="0" marL="457200" rtl="0" algn="l">
              <a:spcBef>
                <a:spcPts val="0"/>
              </a:spcBef>
              <a:spcAft>
                <a:spcPts val="0"/>
              </a:spcAft>
              <a:buSzPts val="1800"/>
              <a:buChar char="•"/>
            </a:pPr>
            <a:r>
              <a:rPr b="1" lang="en-US" sz="1350">
                <a:solidFill>
                  <a:srgbClr val="3A3A3A"/>
                </a:solidFill>
                <a:highlight>
                  <a:srgbClr val="FFFFFF"/>
                </a:highlight>
                <a:latin typeface="Arial"/>
                <a:ea typeface="Arial"/>
                <a:cs typeface="Arial"/>
                <a:sym typeface="Arial"/>
              </a:rPr>
              <a:t>Malachi 3:10</a:t>
            </a:r>
            <a:endParaRPr b="1" sz="1350">
              <a:solidFill>
                <a:srgbClr val="3A3A3A"/>
              </a:solidFill>
              <a:highlight>
                <a:srgbClr val="FFFFFF"/>
              </a:highlight>
              <a:latin typeface="Arial"/>
              <a:ea typeface="Arial"/>
              <a:cs typeface="Arial"/>
              <a:sym typeface="Arial"/>
            </a:endParaRPr>
          </a:p>
          <a:p>
            <a:pPr indent="-342900" lvl="0" marL="457200" rtl="0" algn="l">
              <a:spcBef>
                <a:spcPts val="0"/>
              </a:spcBef>
              <a:spcAft>
                <a:spcPts val="0"/>
              </a:spcAft>
              <a:buSzPts val="1800"/>
              <a:buChar char="•"/>
            </a:pPr>
            <a:r>
              <a:rPr lang="en-US" sz="1350">
                <a:solidFill>
                  <a:srgbClr val="3A3A3A"/>
                </a:solidFill>
                <a:highlight>
                  <a:srgbClr val="FFFFFF"/>
                </a:highlight>
                <a:latin typeface="Arial"/>
                <a:ea typeface="Arial"/>
                <a:cs typeface="Arial"/>
                <a:sym typeface="Arial"/>
              </a:rPr>
              <a:t>“Bring the full tithe into the storehouse, that there may be food in my house. And thereby put me to the test, says the Lord of hosts, if I will not open the windows of heaven for you and pour down for you a blessing until there is no more need.”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type="ctrTitle"/>
          </p:nvPr>
        </p:nvSpPr>
        <p:spPr>
          <a:xfrm>
            <a:off x="3962399" y="1964267"/>
            <a:ext cx="7197600" cy="2421600"/>
          </a:xfrm>
          <a:prstGeom prst="rect">
            <a:avLst/>
          </a:prstGeom>
        </p:spPr>
        <p:txBody>
          <a:bodyPr anchorCtr="0" anchor="b" bIns="45700" lIns="91425" spcFirstLastPara="1" rIns="91425" wrap="square" tIns="45700">
            <a:normAutofit/>
          </a:bodyPr>
          <a:lstStyle/>
          <a:p>
            <a:pPr indent="0" lvl="0" marL="0" rtl="0" algn="r">
              <a:spcBef>
                <a:spcPts val="0"/>
              </a:spcBef>
              <a:spcAft>
                <a:spcPts val="0"/>
              </a:spcAft>
              <a:buNone/>
            </a:pPr>
            <a:r>
              <a:t/>
            </a:r>
            <a:endParaRPr/>
          </a:p>
        </p:txBody>
      </p:sp>
      <p:pic>
        <p:nvPicPr>
          <p:cNvPr id="214" name="Google Shape;214;p25"/>
          <p:cNvPicPr preferRelativeResize="0"/>
          <p:nvPr/>
        </p:nvPicPr>
        <p:blipFill>
          <a:blip r:embed="rId3">
            <a:alphaModFix/>
          </a:blip>
          <a:stretch>
            <a:fillRect/>
          </a:stretch>
        </p:blipFill>
        <p:spPr>
          <a:xfrm flipH="1">
            <a:off x="131975" y="1511800"/>
            <a:ext cx="5447100" cy="3064894"/>
          </a:xfrm>
          <a:prstGeom prst="rect">
            <a:avLst/>
          </a:prstGeom>
          <a:noFill/>
          <a:ln>
            <a:noFill/>
          </a:ln>
        </p:spPr>
      </p:pic>
      <p:sp>
        <p:nvSpPr>
          <p:cNvPr id="215" name="Google Shape;215;p25"/>
          <p:cNvSpPr txBox="1"/>
          <p:nvPr/>
        </p:nvSpPr>
        <p:spPr>
          <a:xfrm>
            <a:off x="0" y="430050"/>
            <a:ext cx="12192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lt1"/>
                </a:solidFill>
                <a:latin typeface="Calibri"/>
                <a:ea typeface="Calibri"/>
                <a:cs typeface="Calibri"/>
                <a:sym typeface="Calibri"/>
              </a:rPr>
              <a:t>Metaphor for Past Congregational Change Efforts</a:t>
            </a:r>
            <a:endParaRPr b="1" sz="4000">
              <a:solidFill>
                <a:schemeClr val="lt1"/>
              </a:solidFill>
              <a:latin typeface="Calibri"/>
              <a:ea typeface="Calibri"/>
              <a:cs typeface="Calibri"/>
              <a:sym typeface="Calibri"/>
            </a:endParaRPr>
          </a:p>
        </p:txBody>
      </p:sp>
      <p:sp>
        <p:nvSpPr>
          <p:cNvPr id="216" name="Google Shape;216;p25"/>
          <p:cNvSpPr txBox="1"/>
          <p:nvPr/>
        </p:nvSpPr>
        <p:spPr>
          <a:xfrm>
            <a:off x="534150" y="4706775"/>
            <a:ext cx="1112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Smooth Sailing												Women and Children First</a:t>
            </a:r>
            <a:endParaRPr sz="2400">
              <a:solidFill>
                <a:schemeClr val="lt1"/>
              </a:solidFill>
              <a:latin typeface="Calibri"/>
              <a:ea typeface="Calibri"/>
              <a:cs typeface="Calibri"/>
              <a:sym typeface="Calibri"/>
            </a:endParaRPr>
          </a:p>
        </p:txBody>
      </p:sp>
      <p:cxnSp>
        <p:nvCxnSpPr>
          <p:cNvPr id="217" name="Google Shape;217;p25"/>
          <p:cNvCxnSpPr/>
          <p:nvPr/>
        </p:nvCxnSpPr>
        <p:spPr>
          <a:xfrm flipH="1" rot="10800000">
            <a:off x="2735600" y="4992550"/>
            <a:ext cx="5021100" cy="40800"/>
          </a:xfrm>
          <a:prstGeom prst="straightConnector1">
            <a:avLst/>
          </a:prstGeom>
          <a:noFill/>
          <a:ln cap="flat" cmpd="sng" w="38100">
            <a:solidFill>
              <a:schemeClr val="lt1"/>
            </a:solidFill>
            <a:prstDash val="solid"/>
            <a:round/>
            <a:headEnd len="med" w="med" type="none"/>
            <a:tailEnd len="med" w="med" type="triangle"/>
          </a:ln>
        </p:spPr>
      </p:cxnSp>
      <p:cxnSp>
        <p:nvCxnSpPr>
          <p:cNvPr id="218" name="Google Shape;218;p25"/>
          <p:cNvCxnSpPr/>
          <p:nvPr/>
        </p:nvCxnSpPr>
        <p:spPr>
          <a:xfrm flipH="1">
            <a:off x="2538325" y="4992525"/>
            <a:ext cx="5014200" cy="17700"/>
          </a:xfrm>
          <a:prstGeom prst="straightConnector1">
            <a:avLst/>
          </a:prstGeom>
          <a:noFill/>
          <a:ln cap="flat" cmpd="sng" w="38100">
            <a:solidFill>
              <a:schemeClr val="lt1"/>
            </a:solidFill>
            <a:prstDash val="solid"/>
            <a:round/>
            <a:headEnd len="med" w="med" type="none"/>
            <a:tailEnd len="med" w="med" type="triangle"/>
          </a:ln>
        </p:spPr>
      </p:cxnSp>
      <p:sp>
        <p:nvSpPr>
          <p:cNvPr id="219" name="Google Shape;219;p25"/>
          <p:cNvSpPr txBox="1"/>
          <p:nvPr/>
        </p:nvSpPr>
        <p:spPr>
          <a:xfrm>
            <a:off x="707550" y="5337075"/>
            <a:ext cx="10776900" cy="1262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lt1"/>
                </a:solidFill>
                <a:latin typeface="Calibri"/>
                <a:ea typeface="Calibri"/>
                <a:cs typeface="Calibri"/>
                <a:sym typeface="Calibri"/>
              </a:rPr>
              <a:t>Where would past change efforts in your congregation be placed on this continuum and why did you place it there?</a:t>
            </a:r>
            <a:endParaRPr b="1" sz="3500">
              <a:solidFill>
                <a:schemeClr val="lt1"/>
              </a:solidFill>
              <a:latin typeface="Calibri"/>
              <a:ea typeface="Calibri"/>
              <a:cs typeface="Calibri"/>
              <a:sym typeface="Calibri"/>
            </a:endParaRPr>
          </a:p>
        </p:txBody>
      </p:sp>
      <p:pic>
        <p:nvPicPr>
          <p:cNvPr id="220" name="Google Shape;220;p25"/>
          <p:cNvPicPr preferRelativeResize="0"/>
          <p:nvPr/>
        </p:nvPicPr>
        <p:blipFill>
          <a:blip r:embed="rId4">
            <a:alphaModFix/>
          </a:blip>
          <a:stretch>
            <a:fillRect/>
          </a:stretch>
        </p:blipFill>
        <p:spPr>
          <a:xfrm flipH="1">
            <a:off x="6406191" y="1484025"/>
            <a:ext cx="5447108" cy="31215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6"/>
          <p:cNvPicPr preferRelativeResize="0"/>
          <p:nvPr/>
        </p:nvPicPr>
        <p:blipFill>
          <a:blip r:embed="rId3">
            <a:alphaModFix/>
          </a:blip>
          <a:stretch>
            <a:fillRect/>
          </a:stretch>
        </p:blipFill>
        <p:spPr>
          <a:xfrm rot="-599683">
            <a:off x="544601" y="853677"/>
            <a:ext cx="9550500" cy="5379255"/>
          </a:xfrm>
          <a:prstGeom prst="rect">
            <a:avLst/>
          </a:prstGeom>
          <a:noFill/>
          <a:ln>
            <a:noFill/>
          </a:ln>
        </p:spPr>
      </p:pic>
      <p:sp>
        <p:nvSpPr>
          <p:cNvPr id="227" name="Google Shape;227;p26"/>
          <p:cNvSpPr txBox="1"/>
          <p:nvPr/>
        </p:nvSpPr>
        <p:spPr>
          <a:xfrm>
            <a:off x="7718775" y="6335900"/>
            <a:ext cx="436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Calibri"/>
                <a:ea typeface="Calibri"/>
                <a:cs typeface="Calibri"/>
                <a:sym typeface="Calibri"/>
              </a:rPr>
              <a:t>Courtesy of Seth Fitzsimmons St Paul Muskego</a:t>
            </a:r>
            <a:endParaRPr sz="1600">
              <a:solidFill>
                <a:schemeClr val="accent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nvSpPr>
        <p:spPr>
          <a:xfrm>
            <a:off x="1923666" y="308900"/>
            <a:ext cx="95175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lt1"/>
                </a:solidFill>
                <a:latin typeface="Calibri"/>
                <a:ea typeface="Calibri"/>
                <a:cs typeface="Calibri"/>
                <a:sym typeface="Calibri"/>
              </a:rPr>
              <a:t>Open Minds					Closed Funding Gap</a:t>
            </a:r>
            <a:endParaRPr sz="3700">
              <a:solidFill>
                <a:schemeClr val="lt1"/>
              </a:solidFill>
              <a:latin typeface="Calibri"/>
              <a:ea typeface="Calibri"/>
              <a:cs typeface="Calibri"/>
              <a:sym typeface="Calibri"/>
            </a:endParaRPr>
          </a:p>
        </p:txBody>
      </p:sp>
      <p:cxnSp>
        <p:nvCxnSpPr>
          <p:cNvPr id="234" name="Google Shape;234;p27"/>
          <p:cNvCxnSpPr/>
          <p:nvPr/>
        </p:nvCxnSpPr>
        <p:spPr>
          <a:xfrm>
            <a:off x="4726600" y="688500"/>
            <a:ext cx="1779300" cy="0"/>
          </a:xfrm>
          <a:prstGeom prst="straightConnector1">
            <a:avLst/>
          </a:prstGeom>
          <a:noFill/>
          <a:ln cap="flat" cmpd="sng" w="38100">
            <a:solidFill>
              <a:schemeClr val="lt1"/>
            </a:solidFill>
            <a:prstDash val="solid"/>
            <a:round/>
            <a:headEnd len="med" w="med" type="none"/>
            <a:tailEnd len="med" w="med" type="stealth"/>
          </a:ln>
        </p:spPr>
      </p:cxnSp>
      <p:sp>
        <p:nvSpPr>
          <p:cNvPr id="235" name="Google Shape;235;p27"/>
          <p:cNvSpPr txBox="1"/>
          <p:nvPr/>
        </p:nvSpPr>
        <p:spPr>
          <a:xfrm>
            <a:off x="521750" y="1378450"/>
            <a:ext cx="3316800" cy="554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lt1"/>
                </a:solidFill>
                <a:latin typeface="Calibri"/>
                <a:ea typeface="Calibri"/>
                <a:cs typeface="Calibri"/>
                <a:sym typeface="Calibri"/>
              </a:rPr>
              <a:t>Current</a:t>
            </a:r>
            <a:endParaRPr sz="2400">
              <a:solidFill>
                <a:schemeClr val="lt1"/>
              </a:solidFill>
              <a:latin typeface="Calibri"/>
              <a:ea typeface="Calibri"/>
              <a:cs typeface="Calibri"/>
              <a:sym typeface="Calibri"/>
            </a:endParaRPr>
          </a:p>
        </p:txBody>
      </p:sp>
      <p:sp>
        <p:nvSpPr>
          <p:cNvPr id="236" name="Google Shape;236;p27"/>
          <p:cNvSpPr txBox="1"/>
          <p:nvPr/>
        </p:nvSpPr>
        <p:spPr>
          <a:xfrm>
            <a:off x="521750" y="1976975"/>
            <a:ext cx="331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Many schools are underfunding their programs because of low tuition and high demands on church contributions</a:t>
            </a:r>
            <a:endParaRPr sz="2000">
              <a:solidFill>
                <a:schemeClr val="lt1"/>
              </a:solidFill>
              <a:latin typeface="Calibri"/>
              <a:ea typeface="Calibri"/>
              <a:cs typeface="Calibri"/>
              <a:sym typeface="Calibri"/>
            </a:endParaRPr>
          </a:p>
        </p:txBody>
      </p:sp>
      <p:pic>
        <p:nvPicPr>
          <p:cNvPr id="237" name="Google Shape;237;p27"/>
          <p:cNvPicPr preferRelativeResize="0"/>
          <p:nvPr/>
        </p:nvPicPr>
        <p:blipFill rotWithShape="1">
          <a:blip r:embed="rId3">
            <a:alphaModFix/>
          </a:blip>
          <a:srcRect b="0" l="0" r="-2375" t="0"/>
          <a:stretch/>
        </p:blipFill>
        <p:spPr>
          <a:xfrm>
            <a:off x="930900" y="5372867"/>
            <a:ext cx="3092899" cy="1162067"/>
          </a:xfrm>
          <a:prstGeom prst="rect">
            <a:avLst/>
          </a:prstGeom>
          <a:noFill/>
          <a:ln>
            <a:noFill/>
          </a:ln>
        </p:spPr>
      </p:pic>
      <p:pic>
        <p:nvPicPr>
          <p:cNvPr id="238" name="Google Shape;238;p27"/>
          <p:cNvPicPr preferRelativeResize="0"/>
          <p:nvPr/>
        </p:nvPicPr>
        <p:blipFill rotWithShape="1">
          <a:blip r:embed="rId4">
            <a:alphaModFix/>
          </a:blip>
          <a:srcRect b="0" l="0" r="0" t="0"/>
          <a:stretch/>
        </p:blipFill>
        <p:spPr>
          <a:xfrm>
            <a:off x="4610050" y="5291100"/>
            <a:ext cx="2971901" cy="1143000"/>
          </a:xfrm>
          <a:prstGeom prst="rect">
            <a:avLst/>
          </a:prstGeom>
          <a:noFill/>
          <a:ln>
            <a:noFill/>
          </a:ln>
        </p:spPr>
      </p:pic>
      <p:pic>
        <p:nvPicPr>
          <p:cNvPr id="239" name="Google Shape;239;p27"/>
          <p:cNvPicPr preferRelativeResize="0"/>
          <p:nvPr/>
        </p:nvPicPr>
        <p:blipFill rotWithShape="1">
          <a:blip r:embed="rId5">
            <a:alphaModFix/>
          </a:blip>
          <a:srcRect b="0" l="0" r="-2806" t="0"/>
          <a:stretch/>
        </p:blipFill>
        <p:spPr>
          <a:xfrm>
            <a:off x="8550867" y="5291100"/>
            <a:ext cx="2695566" cy="1143000"/>
          </a:xfrm>
          <a:prstGeom prst="rect">
            <a:avLst/>
          </a:prstGeom>
          <a:noFill/>
          <a:ln>
            <a:noFill/>
          </a:ln>
        </p:spPr>
      </p:pic>
      <p:sp>
        <p:nvSpPr>
          <p:cNvPr id="240" name="Google Shape;240;p27"/>
          <p:cNvSpPr txBox="1"/>
          <p:nvPr/>
        </p:nvSpPr>
        <p:spPr>
          <a:xfrm rot="-5400000">
            <a:off x="-186700" y="5567600"/>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ADKAR</a:t>
            </a:r>
            <a:endParaRPr b="1" sz="2500">
              <a:solidFill>
                <a:schemeClr val="lt1"/>
              </a:solidFill>
              <a:latin typeface="Calibri"/>
              <a:ea typeface="Calibri"/>
              <a:cs typeface="Calibri"/>
              <a:sym typeface="Calibri"/>
            </a:endParaRPr>
          </a:p>
        </p:txBody>
      </p:sp>
      <p:sp>
        <p:nvSpPr>
          <p:cNvPr id="241" name="Google Shape;241;p27"/>
          <p:cNvSpPr txBox="1"/>
          <p:nvPr/>
        </p:nvSpPr>
        <p:spPr>
          <a:xfrm rot="-5400000">
            <a:off x="-186700" y="4263875"/>
            <a:ext cx="1141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LEWIN</a:t>
            </a:r>
            <a:endParaRPr b="1" sz="2500">
              <a:solidFill>
                <a:schemeClr val="lt1"/>
              </a:solidFill>
              <a:latin typeface="Calibri"/>
              <a:ea typeface="Calibri"/>
              <a:cs typeface="Calibri"/>
              <a:sym typeface="Calibri"/>
            </a:endParaRPr>
          </a:p>
        </p:txBody>
      </p:sp>
      <p:pic>
        <p:nvPicPr>
          <p:cNvPr id="242" name="Google Shape;242;p27"/>
          <p:cNvPicPr preferRelativeResize="0"/>
          <p:nvPr/>
        </p:nvPicPr>
        <p:blipFill rotWithShape="1">
          <a:blip r:embed="rId6">
            <a:alphaModFix/>
          </a:blip>
          <a:srcRect b="4204" l="0" r="0" t="4204"/>
          <a:stretch/>
        </p:blipFill>
        <p:spPr>
          <a:xfrm>
            <a:off x="908550" y="4010425"/>
            <a:ext cx="2695574" cy="1076325"/>
          </a:xfrm>
          <a:prstGeom prst="rect">
            <a:avLst/>
          </a:prstGeom>
          <a:noFill/>
          <a:ln>
            <a:noFill/>
          </a:ln>
        </p:spPr>
      </p:pic>
      <p:pic>
        <p:nvPicPr>
          <p:cNvPr id="243" name="Google Shape;243;p27"/>
          <p:cNvPicPr preferRelativeResize="0"/>
          <p:nvPr/>
        </p:nvPicPr>
        <p:blipFill rotWithShape="1">
          <a:blip r:embed="rId7">
            <a:alphaModFix/>
          </a:blip>
          <a:srcRect b="4362" l="0" r="0" t="4362"/>
          <a:stretch/>
        </p:blipFill>
        <p:spPr>
          <a:xfrm>
            <a:off x="4656750" y="4010425"/>
            <a:ext cx="2752726" cy="1095375"/>
          </a:xfrm>
          <a:prstGeom prst="rect">
            <a:avLst/>
          </a:prstGeom>
          <a:noFill/>
          <a:ln>
            <a:noFill/>
          </a:ln>
        </p:spPr>
      </p:pic>
      <p:pic>
        <p:nvPicPr>
          <p:cNvPr id="244" name="Google Shape;244;p27"/>
          <p:cNvPicPr preferRelativeResize="0"/>
          <p:nvPr/>
        </p:nvPicPr>
        <p:blipFill rotWithShape="1">
          <a:blip r:embed="rId8">
            <a:alphaModFix/>
          </a:blip>
          <a:srcRect b="0" l="-1009" r="-1966" t="0"/>
          <a:stretch/>
        </p:blipFill>
        <p:spPr>
          <a:xfrm>
            <a:off x="8427866" y="3987500"/>
            <a:ext cx="2695566" cy="114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elestial">
  <a:themeElements>
    <a:clrScheme name="Celestial">
      <a:dk1>
        <a:srgbClr val="000000"/>
      </a:dk1>
      <a:lt1>
        <a:srgbClr val="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